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6" r:id="rId2"/>
    <p:sldId id="293" r:id="rId3"/>
    <p:sldId id="295" r:id="rId4"/>
    <p:sldId id="300" r:id="rId5"/>
    <p:sldId id="288" r:id="rId6"/>
    <p:sldId id="297" r:id="rId7"/>
    <p:sldId id="290" r:id="rId8"/>
    <p:sldId id="302" r:id="rId9"/>
    <p:sldId id="281" r:id="rId10"/>
    <p:sldId id="282" r:id="rId11"/>
    <p:sldId id="283" r:id="rId12"/>
    <p:sldId id="284" r:id="rId13"/>
    <p:sldId id="285" r:id="rId14"/>
    <p:sldId id="294" r:id="rId15"/>
    <p:sldId id="303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CC99FF"/>
    <a:srgbClr val="FFCCFF"/>
    <a:srgbClr val="9999FF"/>
    <a:srgbClr val="FF99FF"/>
    <a:srgbClr val="FFCCCC"/>
    <a:srgbClr val="FFFFFF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5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1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4914C-A19A-47CA-A442-9DD4AD0A28C4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CC05C-0E3A-49C9-829C-750CE2F9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6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A4E52-7701-4E8B-BB9A-5FE1C87EB9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13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A4E52-7701-4E8B-BB9A-5FE1C87EB9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65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A4E52-7701-4E8B-BB9A-5FE1C87EB9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64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A4E52-7701-4E8B-BB9A-5FE1C87EB9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99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A4E52-7701-4E8B-BB9A-5FE1C87EB9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29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9C4A8-DC41-BE44-9C68-E39E2023EBD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404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9C4A8-DC41-BE44-9C68-E39E2023EBD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4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A4E52-7701-4E8B-BB9A-5FE1C87EB9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4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file://localhost/Macintosh%20HD/Users/Austin/%E2%80%A2%20Current/Concern%20PPT/concern_logo.wmf" TargetMode="External"/><Relationship Id="rId5" Type="http://schemas.openxmlformats.org/officeDocument/2006/relationships/image" Target="../media/image3.wmf"/><Relationship Id="rId4" Type="http://schemas.openxmlformats.org/officeDocument/2006/relationships/image" Target="file://localhost/Users/Austin/Desktop/Concern%20PPT/Background_Panel_Green&amp;Biscuit.wmf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74344-5750-4A89-8D82-F219371A8EC3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67A5-4866-4363-B46B-9BE07F84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9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74344-5750-4A89-8D82-F219371A8EC3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67A5-4866-4363-B46B-9BE07F84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8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74344-5750-4A89-8D82-F219371A8EC3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67A5-4866-4363-B46B-9BE07F84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69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cern_title_bar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" y="5877272"/>
            <a:ext cx="11633200" cy="876300"/>
          </a:xfrm>
          <a:prstGeom prst="rect">
            <a:avLst/>
          </a:prstGeom>
        </p:spPr>
      </p:pic>
      <p:pic>
        <p:nvPicPr>
          <p:cNvPr id="4" name="Background_Panel_Green&amp;Biscuit.wmf" descr="/Users/Austin/Desktop/Concern PPT/Background_Panel_Green&amp;Biscuit.wmf"/>
          <p:cNvPicPr>
            <a:picLocks noChangeAspect="1"/>
          </p:cNvPicPr>
          <p:nvPr userDrawn="1"/>
        </p:nvPicPr>
        <p:blipFill rotWithShape="1">
          <a:blip r:embed="rId3" r:link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15"/>
          <a:stretch>
            <a:fillRect/>
          </a:stretch>
        </p:blipFill>
        <p:spPr>
          <a:xfrm>
            <a:off x="270933" y="188641"/>
            <a:ext cx="11633200" cy="1267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1066130"/>
          </a:xfrm>
          <a:prstGeom prst="rect">
            <a:avLst/>
          </a:prstGeom>
        </p:spPr>
        <p:txBody>
          <a:bodyPr vert="horz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ga-IE" dirty="0"/>
              <a:t>Click to edit Master title style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31371" y="1484784"/>
            <a:ext cx="7296811" cy="4320480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86000" indent="-234000">
              <a:lnSpc>
                <a:spcPct val="120000"/>
              </a:lnSpc>
              <a:spcBef>
                <a:spcPts val="0"/>
              </a:spcBef>
              <a:defRPr lang="ga-IE" sz="1800" b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10900" indent="-342900">
              <a:lnSpc>
                <a:spcPct val="120000"/>
              </a:lnSpc>
              <a:spcBef>
                <a:spcPts val="0"/>
              </a:spcBef>
              <a:defRPr lang="ga-IE" sz="2000" b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06900" indent="-342900">
              <a:lnSpc>
                <a:spcPct val="120000"/>
              </a:lnSpc>
              <a:spcBef>
                <a:spcPts val="0"/>
              </a:spcBef>
              <a:defRPr lang="ga-IE" sz="2000" b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342800" indent="-234000">
              <a:lnSpc>
                <a:spcPct val="120000"/>
              </a:lnSpc>
              <a:spcBef>
                <a:spcPts val="0"/>
              </a:spcBef>
              <a:buFont typeface="Lucida Grande"/>
              <a:buChar char="-"/>
              <a:defRPr sz="2000"/>
            </a:lvl5pPr>
          </a:lstStyle>
          <a:p>
            <a:pPr lvl="0"/>
            <a:r>
              <a:rPr lang="ga-IE" dirty="0"/>
              <a:t>Click to edit Master text styles</a:t>
            </a:r>
          </a:p>
          <a:p>
            <a:pPr marL="667800" lvl="2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ga-IE" dirty="0"/>
              <a:t>Second level</a:t>
            </a:r>
          </a:p>
          <a:p>
            <a:pPr marL="864000" lvl="3" indent="234000"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Lucida Grande"/>
              <a:buChar char="–"/>
            </a:pPr>
            <a:r>
              <a:rPr lang="ga-IE" dirty="0"/>
              <a:t>Third level</a:t>
            </a:r>
          </a:p>
          <a:p>
            <a:pPr marL="1098000" lvl="3" indent="-234000" algn="l" rtl="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∗"/>
            </a:pPr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US" dirty="0"/>
          </a:p>
        </p:txBody>
      </p:sp>
      <p:pic>
        <p:nvPicPr>
          <p:cNvPr id="7" name="Picture 7" descr="Macintosh HD:Users:Austin:• Current:Concern PPT:concern_logo.wmf"/>
          <p:cNvPicPr>
            <a:picLocks noChangeAspect="1" noChangeArrowheads="1"/>
          </p:cNvPicPr>
          <p:nvPr userDrawn="1"/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6056014"/>
            <a:ext cx="2129367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24418" y="6165851"/>
            <a:ext cx="8640233" cy="358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ga-IE" sz="1200" kern="1200" dirty="0" smtClean="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pPr lvl="0"/>
            <a:r>
              <a:rPr lang="ga-IE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58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74344-5750-4A89-8D82-F219371A8EC3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67A5-4866-4363-B46B-9BE07F84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5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74344-5750-4A89-8D82-F219371A8EC3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67A5-4866-4363-B46B-9BE07F84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2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74344-5750-4A89-8D82-F219371A8EC3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67A5-4866-4363-B46B-9BE07F84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74344-5750-4A89-8D82-F219371A8EC3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67A5-4866-4363-B46B-9BE07F84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1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74344-5750-4A89-8D82-F219371A8EC3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67A5-4866-4363-B46B-9BE07F84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74344-5750-4A89-8D82-F219371A8EC3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67A5-4866-4363-B46B-9BE07F84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36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74344-5750-4A89-8D82-F219371A8EC3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67A5-4866-4363-B46B-9BE07F84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65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74344-5750-4A89-8D82-F219371A8EC3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67A5-4866-4363-B46B-9BE07F84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6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74344-5750-4A89-8D82-F219371A8EC3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E67A5-4866-4363-B46B-9BE07F84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41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4353"/>
            <a:ext cx="12192001" cy="6527800"/>
          </a:xfrm>
          <a:solidFill>
            <a:srgbClr val="339966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Welcome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1000" b="1" dirty="0" smtClean="0">
                <a:solidFill>
                  <a:schemeClr val="bg1"/>
                </a:solidFill>
              </a:rPr>
              <a:t/>
            </a:r>
            <a:br>
              <a:rPr lang="en-US" sz="10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Concern’s </a:t>
            </a:r>
            <a:r>
              <a:rPr lang="en-US" sz="4000" b="1" dirty="0">
                <a:solidFill>
                  <a:schemeClr val="bg1"/>
                </a:solidFill>
              </a:rPr>
              <a:t>Experience </a:t>
            </a:r>
            <a:r>
              <a:rPr lang="en-US" sz="4000" b="1" dirty="0" smtClean="0">
                <a:solidFill>
                  <a:schemeClr val="bg1"/>
                </a:solidFill>
              </a:rPr>
              <a:t>in Sustainable Development 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in the </a:t>
            </a:r>
            <a:r>
              <a:rPr lang="en-US" sz="4000" b="1" dirty="0" err="1" smtClean="0">
                <a:solidFill>
                  <a:schemeClr val="bg1"/>
                </a:solidFill>
              </a:rPr>
              <a:t>Haor</a:t>
            </a:r>
            <a:r>
              <a:rPr lang="en-US" sz="4000" b="1" dirty="0" smtClean="0">
                <a:solidFill>
                  <a:schemeClr val="bg1"/>
                </a:solidFill>
              </a:rPr>
              <a:t> Region 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1400" b="1" dirty="0" smtClean="0">
                <a:solidFill>
                  <a:schemeClr val="bg1"/>
                </a:solidFill>
              </a:rPr>
              <a:t/>
            </a:r>
            <a:br>
              <a:rPr lang="en-US" sz="1400" b="1" dirty="0" smtClean="0">
                <a:solidFill>
                  <a:schemeClr val="bg1"/>
                </a:solidFill>
              </a:rPr>
            </a:br>
            <a:r>
              <a:rPr lang="en-US" sz="1050" b="1" dirty="0" smtClean="0">
                <a:solidFill>
                  <a:schemeClr val="bg1"/>
                </a:solidFill>
              </a:rPr>
              <a:t/>
            </a:r>
            <a:br>
              <a:rPr lang="en-US" sz="105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- </a:t>
            </a:r>
            <a:r>
              <a:rPr lang="en-US" sz="2800" b="1" dirty="0" smtClean="0">
                <a:solidFill>
                  <a:schemeClr val="bg1"/>
                </a:solidFill>
              </a:rPr>
              <a:t>Zakir Ahmed Khan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Head of Urban Program, Concern worldwide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Date: 18 March, 2019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8599" y="6401029"/>
            <a:ext cx="1168301" cy="45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2038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400" b="1" dirty="0" smtClean="0"/>
              <a:t>Advocacy at National level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54" y="1789901"/>
            <a:ext cx="5787303" cy="3544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414" y="1789901"/>
            <a:ext cx="4752111" cy="3564084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74868" y="5540953"/>
            <a:ext cx="5098473" cy="983673"/>
          </a:xfrm>
          <a:solidFill>
            <a:srgbClr val="00734A"/>
          </a:solidFill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Policy Dialogue on Budget Allocation for </a:t>
            </a:r>
            <a:r>
              <a:rPr lang="en-US" sz="2800" dirty="0" err="1" smtClean="0">
                <a:solidFill>
                  <a:schemeClr val="bg1"/>
                </a:solidFill>
                <a:latin typeface="+mn-lt"/>
              </a:rPr>
              <a:t>Haor</a:t>
            </a:r>
            <a:endParaRPr lang="en-I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6849921" y="5540952"/>
            <a:ext cx="4617604" cy="983673"/>
          </a:xfrm>
          <a:prstGeom prst="rect">
            <a:avLst/>
          </a:prstGeom>
          <a:solidFill>
            <a:srgbClr val="00734A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86000" indent="-23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18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10900" indent="-3429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06900" indent="-3429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342800" indent="-23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Lobby Meetings </a:t>
            </a:r>
            <a:endParaRPr lang="en-IE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1975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400" b="1" dirty="0" smtClean="0"/>
              <a:t>Advocacy at National Level</a:t>
            </a:r>
            <a:endParaRPr lang="en-IE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81212"/>
            <a:ext cx="5514112" cy="3691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278" t="53998" r="15958" b="15263"/>
          <a:stretch/>
        </p:blipFill>
        <p:spPr>
          <a:xfrm>
            <a:off x="6221555" y="2144442"/>
            <a:ext cx="5347053" cy="296487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5637935"/>
            <a:ext cx="10959008" cy="983673"/>
          </a:xfrm>
          <a:solidFill>
            <a:srgbClr val="00734A"/>
          </a:solidFill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Special budget for </a:t>
            </a:r>
            <a:r>
              <a:rPr lang="en-US" sz="2800" dirty="0" err="1" smtClean="0">
                <a:solidFill>
                  <a:schemeClr val="bg1"/>
                </a:solidFill>
                <a:latin typeface="+mn-lt"/>
              </a:rPr>
              <a:t>Haor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Continually Allocated with 50 Crore from 2013. In FY 2017-2018, 200 crore allocated for </a:t>
            </a:r>
            <a:r>
              <a:rPr lang="en-US" sz="2800" dirty="0" err="1" smtClean="0">
                <a:solidFill>
                  <a:schemeClr val="bg1"/>
                </a:solidFill>
                <a:latin typeface="+mn-lt"/>
              </a:rPr>
              <a:t>Haor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and Char   </a:t>
            </a:r>
            <a:endParaRPr lang="en-IE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3652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890"/>
            <a:ext cx="10959008" cy="1066130"/>
          </a:xfrm>
        </p:spPr>
        <p:txBody>
          <a:bodyPr/>
          <a:lstStyle/>
          <a:p>
            <a:r>
              <a:rPr lang="en-IE" sz="4400" b="1" dirty="0" smtClean="0"/>
              <a:t>Advocacy at National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626176" y="1610430"/>
            <a:ext cx="4739206" cy="2507673"/>
          </a:xfrm>
          <a:prstGeom prst="rect">
            <a:avLst/>
          </a:prstGeom>
          <a:solidFill>
            <a:srgbClr val="00734A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86000" indent="-23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18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10900" indent="-3429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06900" indent="-3429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342800" indent="-23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All Party Parliamentary Group (APPG) on </a:t>
            </a:r>
            <a:r>
              <a:rPr lang="en-US" sz="2800" dirty="0" err="1" smtClean="0">
                <a:solidFill>
                  <a:schemeClr val="bg1"/>
                </a:solidFill>
                <a:latin typeface="+mn-lt"/>
              </a:rPr>
              <a:t>Haor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Livelihood established at the National Parliament on 11 October, 2012</a:t>
            </a:r>
            <a:endParaRPr lang="en-I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609600" y="4374513"/>
            <a:ext cx="4755782" cy="1398444"/>
          </a:xfrm>
          <a:prstGeom prst="rect">
            <a:avLst/>
          </a:prstGeom>
          <a:solidFill>
            <a:srgbClr val="00734A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86000" indent="-23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18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10900" indent="-3429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06900" indent="-3429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342800" indent="-23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APPG on </a:t>
            </a:r>
            <a:r>
              <a:rPr lang="en-US" sz="2800" dirty="0" err="1" smtClean="0">
                <a:solidFill>
                  <a:schemeClr val="bg1"/>
                </a:solidFill>
                <a:latin typeface="+mn-lt"/>
              </a:rPr>
              <a:t>Haor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work to bring </a:t>
            </a:r>
            <a:r>
              <a:rPr lang="en-US" sz="2800" dirty="0" err="1" smtClean="0">
                <a:solidFill>
                  <a:schemeClr val="bg1"/>
                </a:solidFill>
                <a:latin typeface="+mn-lt"/>
              </a:rPr>
              <a:t>Haor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issues in policy makers attention </a:t>
            </a:r>
            <a:endParaRPr lang="en-IE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563" y="1478912"/>
            <a:ext cx="2962203" cy="429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95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890"/>
            <a:ext cx="10959008" cy="1066130"/>
          </a:xfrm>
        </p:spPr>
        <p:txBody>
          <a:bodyPr>
            <a:noAutofit/>
          </a:bodyPr>
          <a:lstStyle/>
          <a:p>
            <a:r>
              <a:rPr lang="en-IE" sz="3200" b="1" dirty="0" smtClean="0"/>
              <a:t>Advocacy at national level:</a:t>
            </a:r>
            <a:r>
              <a:rPr lang="en-IE" sz="3200" b="1" dirty="0" smtClean="0">
                <a:solidFill>
                  <a:prstClr val="white"/>
                </a:solidFill>
              </a:rPr>
              <a:t> </a:t>
            </a:r>
            <a:br>
              <a:rPr lang="en-IE" sz="3200" b="1" dirty="0" smtClean="0">
                <a:solidFill>
                  <a:prstClr val="white"/>
                </a:solidFill>
              </a:rPr>
            </a:br>
            <a:r>
              <a:rPr lang="en-IE" sz="3200" b="1" dirty="0" smtClean="0">
                <a:solidFill>
                  <a:prstClr val="white"/>
                </a:solidFill>
              </a:rPr>
              <a:t>Reflecting </a:t>
            </a:r>
            <a:r>
              <a:rPr lang="en-IE" sz="3200" b="1" dirty="0" err="1" smtClean="0">
                <a:solidFill>
                  <a:prstClr val="white"/>
                </a:solidFill>
              </a:rPr>
              <a:t>Haor</a:t>
            </a:r>
            <a:r>
              <a:rPr lang="en-IE" sz="3200" b="1" dirty="0" smtClean="0">
                <a:solidFill>
                  <a:prstClr val="white"/>
                </a:solidFill>
              </a:rPr>
              <a:t> in 7</a:t>
            </a:r>
            <a:r>
              <a:rPr lang="en-IE" sz="3200" b="1" baseline="30000" dirty="0" smtClean="0">
                <a:solidFill>
                  <a:prstClr val="white"/>
                </a:solidFill>
              </a:rPr>
              <a:t>th</a:t>
            </a:r>
            <a:r>
              <a:rPr lang="en-IE" sz="3200" b="1" dirty="0" smtClean="0">
                <a:solidFill>
                  <a:prstClr val="white"/>
                </a:solidFill>
              </a:rPr>
              <a:t> Five Year Plan</a:t>
            </a:r>
            <a:endParaRPr lang="en-IE" sz="2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67" y="1743919"/>
            <a:ext cx="5497155" cy="345153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91" y="1543928"/>
            <a:ext cx="5761778" cy="3651526"/>
          </a:xfrm>
          <a:prstGeom prst="rect">
            <a:avLst/>
          </a:prstGeom>
        </p:spPr>
      </p:pic>
      <p:sp>
        <p:nvSpPr>
          <p:cNvPr id="7" name="Text Placeholder 7"/>
          <p:cNvSpPr txBox="1">
            <a:spLocks/>
          </p:cNvSpPr>
          <p:nvPr/>
        </p:nvSpPr>
        <p:spPr>
          <a:xfrm>
            <a:off x="731200" y="5456750"/>
            <a:ext cx="4768490" cy="1177636"/>
          </a:xfrm>
          <a:prstGeom prst="rect">
            <a:avLst/>
          </a:prstGeom>
          <a:solidFill>
            <a:srgbClr val="00734A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86000" indent="-23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18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10900" indent="-3429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06900" indent="-3429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342800" indent="-23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Policy maker’s workshop on </a:t>
            </a:r>
            <a:r>
              <a:rPr lang="en-US" sz="2800" dirty="0" err="1" smtClean="0">
                <a:solidFill>
                  <a:schemeClr val="bg1"/>
                </a:solidFill>
                <a:latin typeface="+mn-lt"/>
              </a:rPr>
              <a:t>Haor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poverty and 7</a:t>
            </a:r>
            <a:r>
              <a:rPr lang="en-US" sz="2800" baseline="30000" dirty="0" smtClean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5YP, 2015</a:t>
            </a:r>
            <a:endParaRPr lang="en-I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6483244" y="5398614"/>
            <a:ext cx="5085364" cy="1177636"/>
          </a:xfrm>
          <a:prstGeom prst="rect">
            <a:avLst/>
          </a:prstGeom>
          <a:solidFill>
            <a:srgbClr val="00734A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86000" indent="-23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18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10900" indent="-3429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06900" indent="-3429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ga-IE" sz="2000" b="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342800" indent="-23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National dialogue on 7</a:t>
            </a:r>
            <a:r>
              <a:rPr lang="en-US" sz="2800" baseline="30000" dirty="0" smtClean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5YP and </a:t>
            </a:r>
            <a:r>
              <a:rPr lang="en-US" sz="2800" dirty="0" err="1" smtClean="0">
                <a:solidFill>
                  <a:schemeClr val="bg1"/>
                </a:solidFill>
                <a:latin typeface="+mn-lt"/>
              </a:rPr>
              <a:t>Haor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development, 2015</a:t>
            </a:r>
            <a:endParaRPr lang="en-IE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472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400" b="1" dirty="0" smtClean="0"/>
              <a:t>Key Challenges and recommendations…</a:t>
            </a:r>
            <a:endParaRPr lang="en-US" sz="4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6054554"/>
            <a:ext cx="8640233" cy="358775"/>
          </a:xfrm>
        </p:spPr>
        <p:txBody>
          <a:bodyPr/>
          <a:lstStyle/>
          <a:p>
            <a:r>
              <a:rPr lang="en-IE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322" y="1635962"/>
            <a:ext cx="11471564" cy="42780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Key Challenges and thought for the future …</a:t>
            </a: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Increased degradation in the bio-diversity  and echo-systems due to adverse consequence of climate change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Intrusion </a:t>
            </a:r>
            <a:r>
              <a:rPr lang="en-US" sz="3000" dirty="0"/>
              <a:t>of sand from hundreds of unplanned mining in Meghalaya is leaving </a:t>
            </a:r>
            <a:r>
              <a:rPr lang="en-US" sz="3000" dirty="0" smtClean="0"/>
              <a:t>thousands of hectors of lands </a:t>
            </a:r>
            <a:r>
              <a:rPr lang="en-US" sz="3000" dirty="0"/>
              <a:t>barren and filling up the </a:t>
            </a:r>
            <a:r>
              <a:rPr lang="en-US" sz="3000" dirty="0" err="1"/>
              <a:t>Haor</a:t>
            </a:r>
            <a:r>
              <a:rPr lang="en-US" sz="3000" dirty="0"/>
              <a:t> basin  </a:t>
            </a: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Untimely maintenance of embankments by relevant authorities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GO-NGO coordination</a:t>
            </a:r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1927061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400" b="1" dirty="0" smtClean="0"/>
              <a:t>Recommendations..</a:t>
            </a:r>
            <a:endParaRPr lang="en-US" sz="4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6054554"/>
            <a:ext cx="8640233" cy="358775"/>
          </a:xfrm>
        </p:spPr>
        <p:txBody>
          <a:bodyPr/>
          <a:lstStyle/>
          <a:p>
            <a:r>
              <a:rPr lang="en-IE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322" y="1635962"/>
            <a:ext cx="11471564" cy="40318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100" dirty="0" smtClean="0"/>
              <a:t>Formulation of a localized strategy for achieving SDG targets with particular attention to SDG 14 and 15,  engaging relevant CSOs, Researchers, Think tanks and Policy Makers.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 smtClean="0"/>
              <a:t>Further empowerment of the Dept. of </a:t>
            </a:r>
            <a:r>
              <a:rPr lang="en-US" sz="3100" dirty="0" err="1" smtClean="0"/>
              <a:t>Haor</a:t>
            </a:r>
            <a:r>
              <a:rPr lang="en-US" sz="3100" dirty="0" smtClean="0"/>
              <a:t> </a:t>
            </a:r>
            <a:r>
              <a:rPr lang="en-US" sz="3100" dirty="0"/>
              <a:t>and Wetland </a:t>
            </a:r>
            <a:r>
              <a:rPr lang="en-US" sz="3100" dirty="0" smtClean="0"/>
              <a:t>Dev.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 smtClean="0"/>
              <a:t>Effective implementation of </a:t>
            </a:r>
            <a:r>
              <a:rPr lang="en-US" sz="3100" dirty="0" err="1" smtClean="0"/>
              <a:t>Haor</a:t>
            </a:r>
            <a:r>
              <a:rPr lang="en-US" sz="3100" dirty="0" smtClean="0"/>
              <a:t> Master plan in phases.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 smtClean="0"/>
              <a:t>Continued advocacy at national and regional level to </a:t>
            </a:r>
            <a:r>
              <a:rPr lang="en-US" sz="3100" dirty="0"/>
              <a:t>influence policy makers.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0714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7800"/>
            <a:ext cx="12192001" cy="6527800"/>
          </a:xfrm>
          <a:solidFill>
            <a:srgbClr val="339966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5200" b="1" u="sng" dirty="0" smtClean="0">
                <a:solidFill>
                  <a:schemeClr val="bg1"/>
                </a:solidFill>
              </a:rPr>
              <a:t>Thank You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8599" y="6401029"/>
            <a:ext cx="1168301" cy="45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59650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5689"/>
            <a:ext cx="12192000" cy="3304309"/>
          </a:xfrm>
          <a:solidFill>
            <a:srgbClr val="339966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600" b="1" u="sng" dirty="0" smtClean="0">
                <a:solidFill>
                  <a:schemeClr val="bg1"/>
                </a:solidFill>
              </a:rPr>
              <a:t>Presentation Outline: </a:t>
            </a:r>
            <a:br>
              <a:rPr lang="en-US" sz="3600" b="1" u="sng" dirty="0" smtClean="0">
                <a:solidFill>
                  <a:schemeClr val="bg1"/>
                </a:solidFill>
              </a:rPr>
            </a:br>
            <a:r>
              <a:rPr lang="en-US" sz="2400" b="1" u="sng" dirty="0" smtClean="0">
                <a:solidFill>
                  <a:schemeClr val="bg1"/>
                </a:solidFill>
              </a:rPr>
              <a:t/>
            </a:r>
            <a:br>
              <a:rPr lang="en-US" sz="2400" b="1" u="sng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a. Concern’s presence in </a:t>
            </a:r>
            <a:r>
              <a:rPr lang="en-US" sz="2800" b="1" dirty="0" err="1" smtClean="0">
                <a:solidFill>
                  <a:schemeClr val="bg1"/>
                </a:solidFill>
              </a:rPr>
              <a:t>Haor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b. Few of the Key Learnings from recent  dev. programs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c. 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Major challenges and recommendation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6899" y="5985393"/>
            <a:ext cx="1168301" cy="45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41354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7155"/>
            <a:ext cx="12192000" cy="2306782"/>
          </a:xfrm>
          <a:solidFill>
            <a:srgbClr val="339966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a. Concern’s presence in </a:t>
            </a:r>
            <a:r>
              <a:rPr lang="en-US" sz="4800" b="1" dirty="0" err="1" smtClean="0">
                <a:solidFill>
                  <a:schemeClr val="bg1"/>
                </a:solidFill>
              </a:rPr>
              <a:t>Haor</a:t>
            </a:r>
            <a:r>
              <a:rPr lang="en-US" sz="4800" b="1" dirty="0" smtClean="0">
                <a:solidFill>
                  <a:schemeClr val="bg1"/>
                </a:solidFill>
              </a:rPr>
              <a:t>   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6899" y="5985393"/>
            <a:ext cx="1168301" cy="45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2236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671513"/>
            <a:ext cx="7129734" cy="527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56096" y="526880"/>
            <a:ext cx="2200275" cy="47089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r>
              <a:rPr lang="en-US" sz="2000" b="1" dirty="0" smtClean="0"/>
              <a:t>1988</a:t>
            </a:r>
            <a:r>
              <a:rPr lang="en-US" sz="2000" dirty="0" smtClean="0"/>
              <a:t>: Began with a flood response</a:t>
            </a:r>
          </a:p>
          <a:p>
            <a:endParaRPr lang="en-US" sz="2000" dirty="0" smtClean="0"/>
          </a:p>
          <a:p>
            <a:r>
              <a:rPr lang="en-US" sz="2000" b="1" dirty="0" smtClean="0"/>
              <a:t>1990</a:t>
            </a:r>
            <a:r>
              <a:rPr lang="en-US" sz="2000" dirty="0" smtClean="0"/>
              <a:t> –  implemented 12  integrated </a:t>
            </a:r>
            <a:r>
              <a:rPr lang="en-US" sz="2000" dirty="0"/>
              <a:t>L</a:t>
            </a:r>
            <a:r>
              <a:rPr lang="en-US" sz="2000" dirty="0" smtClean="0"/>
              <a:t>ivelihood dev. Graduation  and Sectoral programs</a:t>
            </a:r>
          </a:p>
          <a:p>
            <a:endParaRPr lang="en-US" sz="2000" dirty="0"/>
          </a:p>
          <a:p>
            <a:r>
              <a:rPr lang="en-US" sz="2000" b="1" dirty="0" smtClean="0"/>
              <a:t>Benefitted  more than </a:t>
            </a:r>
            <a:r>
              <a:rPr lang="en-US" sz="2000" dirty="0" smtClean="0"/>
              <a:t>1.0 m population, directly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4186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228600"/>
            <a:ext cx="8534400" cy="1066800"/>
          </a:xfrm>
        </p:spPr>
        <p:txBody>
          <a:bodyPr>
            <a:noAutofit/>
          </a:bodyPr>
          <a:lstStyle/>
          <a:p>
            <a:r>
              <a:rPr lang="en-IE" b="1" dirty="0" smtClean="0">
                <a:solidFill>
                  <a:srgbClr val="FFFFFF"/>
                </a:solidFill>
              </a:rPr>
              <a:t>Three </a:t>
            </a:r>
            <a:r>
              <a:rPr lang="en-IE" b="1" dirty="0">
                <a:solidFill>
                  <a:srgbClr val="FFFFFF"/>
                </a:solidFill>
              </a:rPr>
              <a:t>dimensions </a:t>
            </a:r>
            <a:r>
              <a:rPr lang="en-IE" b="1" dirty="0" smtClean="0">
                <a:solidFill>
                  <a:srgbClr val="FFFFFF"/>
                </a:solidFill>
              </a:rPr>
              <a:t>Extreme </a:t>
            </a:r>
            <a:r>
              <a:rPr lang="en-IE" b="1" dirty="0">
                <a:solidFill>
                  <a:srgbClr val="FFFFFF"/>
                </a:solidFill>
              </a:rPr>
              <a:t>poverty</a:t>
            </a:r>
            <a:r>
              <a:rPr lang="en-IE" sz="3600" b="1" dirty="0">
                <a:solidFill>
                  <a:srgbClr val="FFFFFF"/>
                </a:solidFill>
              </a:rPr>
              <a:t>:</a:t>
            </a:r>
            <a:br>
              <a:rPr lang="en-IE" sz="3600" b="1" dirty="0">
                <a:solidFill>
                  <a:srgbClr val="FFFFFF"/>
                </a:solidFill>
              </a:rPr>
            </a:br>
            <a:endParaRPr lang="en-IE" sz="36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014868"/>
              </p:ext>
            </p:extLst>
          </p:nvPr>
        </p:nvGraphicFramePr>
        <p:xfrm>
          <a:off x="4012037" y="1951794"/>
          <a:ext cx="7462737" cy="3859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5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80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IE" sz="2800" dirty="0" smtClean="0">
                          <a:solidFill>
                            <a:schemeClr val="bg1"/>
                          </a:solidFill>
                        </a:rPr>
                        <a:t>Poverty</a:t>
                      </a:r>
                      <a:r>
                        <a:rPr lang="en-IE" sz="2800" baseline="0" dirty="0" smtClean="0">
                          <a:solidFill>
                            <a:schemeClr val="bg1"/>
                          </a:solidFill>
                        </a:rPr>
                        <a:t> dimensions</a:t>
                      </a:r>
                      <a:endParaRPr lang="en-IE" sz="28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IE" sz="2800" dirty="0" smtClean="0">
                          <a:solidFill>
                            <a:schemeClr val="bg1"/>
                          </a:solidFill>
                        </a:rPr>
                        <a:t>Level</a:t>
                      </a:r>
                      <a:r>
                        <a:rPr lang="en-IE" sz="2800" baseline="0" dirty="0" smtClean="0">
                          <a:solidFill>
                            <a:schemeClr val="bg1"/>
                          </a:solidFill>
                        </a:rPr>
                        <a:t> of interventions</a:t>
                      </a:r>
                      <a:endParaRPr lang="en-IE" sz="28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28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IE" sz="3200" dirty="0" smtClean="0">
                          <a:solidFill>
                            <a:srgbClr val="000000"/>
                          </a:solidFill>
                        </a:rPr>
                        <a:t>Asset</a:t>
                      </a:r>
                      <a:r>
                        <a:rPr lang="en-IE" sz="3200" baseline="0" dirty="0" smtClean="0">
                          <a:solidFill>
                            <a:srgbClr val="000000"/>
                          </a:solidFill>
                        </a:rPr>
                        <a:t> and Income</a:t>
                      </a:r>
                      <a:endParaRPr lang="en-IE" sz="32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IE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IE" sz="2800" dirty="0" smtClean="0">
                          <a:solidFill>
                            <a:srgbClr val="000000"/>
                          </a:solidFill>
                        </a:rPr>
                        <a:t>      Micro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IE" sz="280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IE" sz="2800" dirty="0" smtClean="0">
                          <a:solidFill>
                            <a:srgbClr val="000000"/>
                          </a:solidFill>
                        </a:rPr>
                        <a:t>      </a:t>
                      </a:r>
                      <a:r>
                        <a:rPr lang="en-IE" sz="2800" dirty="0" err="1" smtClean="0">
                          <a:solidFill>
                            <a:srgbClr val="000000"/>
                          </a:solidFill>
                        </a:rPr>
                        <a:t>Meso</a:t>
                      </a:r>
                      <a:endParaRPr lang="en-IE" sz="280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IE" sz="280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IE" sz="2800" dirty="0" smtClean="0">
                          <a:solidFill>
                            <a:srgbClr val="000000"/>
                          </a:solidFill>
                        </a:rPr>
                        <a:t>       Macro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IE" sz="2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390">
                <a:tc>
                  <a:txBody>
                    <a:bodyPr/>
                    <a:lstStyle/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IE" sz="3200" dirty="0" smtClean="0">
                          <a:solidFill>
                            <a:srgbClr val="000000"/>
                          </a:solidFill>
                        </a:rPr>
                        <a:t>Inequality</a:t>
                      </a:r>
                      <a:r>
                        <a:rPr lang="en-IE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IE" sz="2800" dirty="0" smtClean="0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-IE" sz="2000" dirty="0" smtClean="0">
                          <a:solidFill>
                            <a:srgbClr val="000000"/>
                          </a:solidFill>
                        </a:rPr>
                        <a:t>causes, maintainers and obstacles</a:t>
                      </a:r>
                      <a:r>
                        <a:rPr lang="en-IE" sz="28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IE" sz="36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lang="en-IE" sz="2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5883">
                <a:tc>
                  <a:txBody>
                    <a:bodyPr/>
                    <a:lstStyle/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IE" sz="3200" dirty="0" smtClean="0">
                          <a:solidFill>
                            <a:srgbClr val="000000"/>
                          </a:solidFill>
                        </a:rPr>
                        <a:t>Risk &amp; Vulnerability</a:t>
                      </a:r>
                      <a:r>
                        <a:rPr lang="en-IE" sz="32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IE" sz="3600" dirty="0" smtClean="0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-IE" sz="2000" dirty="0" smtClean="0">
                          <a:solidFill>
                            <a:srgbClr val="000000"/>
                          </a:solidFill>
                        </a:rPr>
                        <a:t>causes, maintainers and obstacles</a:t>
                      </a:r>
                      <a:r>
                        <a:rPr lang="en-IE" sz="28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IE" sz="2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IE" sz="2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-18911"/>
            <a:ext cx="12192000" cy="799561"/>
          </a:xfrm>
          <a:prstGeom prst="rect">
            <a:avLst/>
          </a:prstGeom>
          <a:solidFill>
            <a:srgbClr val="339966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b="1" dirty="0" smtClean="0">
                <a:solidFill>
                  <a:schemeClr val="bg1"/>
                </a:solidFill>
              </a:rPr>
              <a:t>Concern’s Approach of Programming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023256" y="2812636"/>
            <a:ext cx="2940884" cy="2281878"/>
          </a:xfrm>
          <a:prstGeom prst="rightArrow">
            <a:avLst>
              <a:gd name="adj1" fmla="val 50000"/>
              <a:gd name="adj2" fmla="val 46118"/>
            </a:avLst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17896" y="3319452"/>
            <a:ext cx="1921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Integrated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Program for addressing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xtreme poverty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9714" y="1031770"/>
            <a:ext cx="1920240" cy="646331"/>
          </a:xfrm>
          <a:prstGeom prst="rect">
            <a:avLst/>
          </a:prstGeom>
          <a:solidFill>
            <a:srgbClr val="008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Contextual Analysis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785401" y="2684325"/>
            <a:ext cx="359955" cy="678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3256" y="1952611"/>
            <a:ext cx="192024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</a:t>
            </a:r>
            <a:r>
              <a:rPr lang="en-US" sz="1600" dirty="0" smtClean="0">
                <a:solidFill>
                  <a:schemeClr val="bg1"/>
                </a:solidFill>
              </a:rPr>
              <a:t>rograms aligned with national plans &amp; priorities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807171" y="1683839"/>
            <a:ext cx="340943" cy="261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73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6774"/>
            <a:ext cx="12192000" cy="2306782"/>
          </a:xfrm>
          <a:solidFill>
            <a:srgbClr val="339966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b. Key Learning from recent  dev. programs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(HISAL, ESEP, GEP-EBF etc.)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6899" y="5985393"/>
            <a:ext cx="1168301" cy="45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17544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Up Arrow 44"/>
          <p:cNvSpPr/>
          <p:nvPr/>
        </p:nvSpPr>
        <p:spPr>
          <a:xfrm>
            <a:off x="9806843" y="916260"/>
            <a:ext cx="979857" cy="5297618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1617" y="-11578"/>
            <a:ext cx="12070383" cy="667629"/>
          </a:xfrm>
          <a:prstGeom prst="rect">
            <a:avLst/>
          </a:prstGeom>
          <a:solidFill>
            <a:srgbClr val="339966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IE" sz="2800" b="1" dirty="0" smtClean="0">
                <a:solidFill>
                  <a:schemeClr val="bg1"/>
                </a:solidFill>
              </a:rPr>
              <a:t>Concern’s Pathways to Sustainable Impact</a:t>
            </a:r>
            <a:endParaRPr lang="en-IE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06742" y="6213878"/>
            <a:ext cx="1168301" cy="45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287845" y="5456891"/>
            <a:ext cx="8356600" cy="7339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21245" y="4563422"/>
            <a:ext cx="7823200" cy="8990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41945" y="3652881"/>
            <a:ext cx="7302500" cy="8685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67445" y="2814681"/>
            <a:ext cx="6477000" cy="809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92945" y="2014582"/>
            <a:ext cx="5651500" cy="740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40745" y="1214482"/>
            <a:ext cx="4203700" cy="7909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516445" y="2191463"/>
            <a:ext cx="2527167" cy="3772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8229953">
            <a:off x="1275146" y="3465097"/>
            <a:ext cx="295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(a) Economic Empowerment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185867" y="2325844"/>
            <a:ext cx="2544593" cy="36378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8360167">
            <a:off x="4793046" y="3947697"/>
            <a:ext cx="295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(b) Social Empowerment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85004" y="5446869"/>
            <a:ext cx="308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Ben. Selection, mobilization, motivation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255263" y="4662960"/>
            <a:ext cx="3528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Skills transfer on tested technologies, agriculture, business plan, vision </a:t>
            </a:r>
          </a:p>
          <a:p>
            <a:r>
              <a:rPr lang="en-US" sz="1600" dirty="0" smtClean="0"/>
              <a:t>setting etc.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971704" y="3763672"/>
            <a:ext cx="3528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support, business operation, input materials, hand-holding supports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780544" y="2861805"/>
            <a:ext cx="3528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Business operation cycle-2, market linkages, value chains 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4504745" y="2152444"/>
            <a:ext cx="3528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Business expansion and diversification 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953353" y="1237023"/>
            <a:ext cx="35283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Continued business expansion, productivity; increased asset, sustained income and savings</a:t>
            </a:r>
            <a:endParaRPr lang="en-US" sz="15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094162" y="5355553"/>
            <a:ext cx="3083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Formation of SHGs, Group dynamics, savings habit/ROSBI etc.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424996" y="4752400"/>
            <a:ext cx="308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Formation of CBOs/apex body where applicable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6644308" y="3782766"/>
            <a:ext cx="3083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CBOs with women leadership access to SSNs, Agriculture, Livestock, fisheries etc.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7308925" y="2824083"/>
            <a:ext cx="251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SHGs continues ROSBIs, re-invest savings; CBOs  at in/formal power structures to  bargain, arrange loans etc.</a:t>
            </a:r>
            <a:endParaRPr lang="en-US" sz="1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984642" y="1984025"/>
            <a:ext cx="164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Increased access to finance, markets &amp; institutions</a:t>
            </a:r>
            <a:endParaRPr lang="en-US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6199808" y="946817"/>
            <a:ext cx="3528382" cy="33855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Achieving sustainable Impacts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9063676" y="5226837"/>
            <a:ext cx="1527865" cy="40011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Year-1</a:t>
            </a:r>
            <a:endParaRPr lang="en-US" sz="2000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9009887" y="3643597"/>
            <a:ext cx="1638616" cy="400110"/>
          </a:xfrm>
          <a:prstGeom prst="rect">
            <a:avLst/>
          </a:prstGeom>
          <a:solidFill>
            <a:srgbClr val="FF99FF"/>
          </a:solidFill>
          <a:ln>
            <a:solidFill>
              <a:srgbClr val="FFCC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Year-2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9218520" y="2215200"/>
            <a:ext cx="1218178" cy="400110"/>
          </a:xfrm>
          <a:prstGeom prst="rect">
            <a:avLst/>
          </a:prstGeom>
          <a:solidFill>
            <a:srgbClr val="CC99FF"/>
          </a:solidFill>
          <a:ln>
            <a:solidFill>
              <a:srgbClr val="FFCC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Year-3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9309760" y="1265366"/>
            <a:ext cx="1037208" cy="400110"/>
          </a:xfrm>
          <a:prstGeom prst="rect">
            <a:avLst/>
          </a:prstGeom>
          <a:solidFill>
            <a:srgbClr val="CC99FF"/>
          </a:solidFill>
          <a:ln>
            <a:solidFill>
              <a:srgbClr val="FFCC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Year-4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 rot="16200000">
            <a:off x="7811947" y="3245038"/>
            <a:ext cx="49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( C)  Advocacy for enabling environment; access to gov. support and services</a:t>
            </a:r>
            <a:endParaRPr lang="en-US" sz="1400" dirty="0">
              <a:solidFill>
                <a:srgbClr val="C0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2255263" y="2662283"/>
            <a:ext cx="7307827" cy="0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20628" y="2335317"/>
            <a:ext cx="2007420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Extreme Poverty Threshold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1251553" y="6107592"/>
            <a:ext cx="2007420" cy="33855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Extreme Poverty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6608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" y="0"/>
            <a:ext cx="12192000" cy="1064022"/>
          </a:xfrm>
          <a:solidFill>
            <a:srgbClr val="339966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Proven interventions -  Learnings from Recent Programs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6899" y="6544193"/>
            <a:ext cx="1168301" cy="45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44501" y="1472514"/>
            <a:ext cx="2472872" cy="24314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endParaRPr lang="en-US" sz="36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400" dirty="0" smtClean="0"/>
              <a:t>Micro Level</a:t>
            </a:r>
          </a:p>
          <a:p>
            <a:pPr algn="ctr"/>
            <a:endParaRPr lang="en-US" sz="4000" dirty="0" smtClean="0"/>
          </a:p>
          <a:p>
            <a:pPr algn="ctr"/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44501" y="4554647"/>
            <a:ext cx="2472872" cy="730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1050" dirty="0" smtClean="0"/>
          </a:p>
          <a:p>
            <a:pPr algn="ctr"/>
            <a:r>
              <a:rPr lang="en-US" sz="2400" dirty="0" err="1" smtClean="0"/>
              <a:t>Meso</a:t>
            </a:r>
            <a:r>
              <a:rPr lang="en-US" sz="2400" dirty="0" smtClean="0"/>
              <a:t> Levels</a:t>
            </a:r>
          </a:p>
          <a:p>
            <a:pPr algn="ctr"/>
            <a:endParaRPr lang="en-US"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3120571" y="4476825"/>
            <a:ext cx="850537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sz="10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 Engagement/advocacy with LEBs govt. departments at UZ, district levels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444501" y="5539531"/>
            <a:ext cx="2472872" cy="7848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1000" dirty="0" smtClean="0"/>
          </a:p>
          <a:p>
            <a:pPr algn="ctr"/>
            <a:r>
              <a:rPr lang="en-US" sz="2400" dirty="0" smtClean="0"/>
              <a:t>Macro </a:t>
            </a:r>
          </a:p>
          <a:p>
            <a:pPr algn="ctr"/>
            <a:endParaRPr lang="en-US" sz="1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120570" y="5408703"/>
            <a:ext cx="850537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Advocacy at national level for policy influence working with APPG, HAP etc. </a:t>
            </a:r>
          </a:p>
          <a:p>
            <a:endParaRPr lang="en-US" sz="2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44501" y="1396276"/>
            <a:ext cx="2472872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Interventions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120571" y="1406740"/>
            <a:ext cx="8505372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Holistic development plan for individual BHHs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Business approach &gt; plans for expansion and diversification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Simplified, paperless savings &amp; investment management mechanisms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err="1" smtClean="0"/>
              <a:t>Haor</a:t>
            </a:r>
            <a:r>
              <a:rPr lang="en-US" sz="2000" dirty="0" smtClean="0"/>
              <a:t> friendly, climate adaptive interventions e.g. tested cropping patterns, early maturing varieties etc.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Demand driven production, market linkage, value chains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Empowering groups</a:t>
            </a:r>
            <a:r>
              <a:rPr lang="en-US" sz="2000" dirty="0"/>
              <a:t> </a:t>
            </a:r>
            <a:r>
              <a:rPr lang="en-US" sz="2000" dirty="0" smtClean="0"/>
              <a:t> &gt; access to govt. services/social capital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/>
              <a:t>Prevention of income erosion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/>
              <a:t>Financial </a:t>
            </a:r>
            <a:r>
              <a:rPr lang="en-US" sz="2000" b="1" dirty="0" smtClean="0"/>
              <a:t>inclusion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95833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400" b="1" dirty="0" smtClean="0"/>
              <a:t>Advocacy at National Level</a:t>
            </a:r>
            <a:endParaRPr lang="en-I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2509" y="1738744"/>
            <a:ext cx="2964873" cy="983673"/>
          </a:xfrm>
          <a:solidFill>
            <a:srgbClr val="00734A"/>
          </a:solidFill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2800" baseline="30000" dirty="0" smtClean="0">
                <a:solidFill>
                  <a:schemeClr val="bg1"/>
                </a:solidFill>
                <a:latin typeface="+mn-lt"/>
              </a:rPr>
              <a:t>nd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National </a:t>
            </a:r>
            <a:r>
              <a:rPr lang="en-US" sz="2800" dirty="0" err="1" smtClean="0">
                <a:solidFill>
                  <a:schemeClr val="bg1"/>
                </a:solidFill>
                <a:latin typeface="+mn-lt"/>
              </a:rPr>
              <a:t>Haor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Convention 2012</a:t>
            </a:r>
            <a:endParaRPr lang="en-I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2509" y="3120393"/>
            <a:ext cx="2964873" cy="3349680"/>
          </a:xfrm>
          <a:solidFill>
            <a:srgbClr val="00734A"/>
          </a:solidFill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Hon. Speaker, Minister of Finance and other Policy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M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akers agree on implementing </a:t>
            </a:r>
            <a:r>
              <a:rPr lang="en-US" sz="2800" dirty="0" err="1" smtClean="0">
                <a:solidFill>
                  <a:schemeClr val="bg1"/>
                </a:solidFill>
                <a:latin typeface="+mn-lt"/>
              </a:rPr>
              <a:t>Haor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Master Plan </a:t>
            </a:r>
            <a:endParaRPr lang="en-IE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6" y="1473788"/>
            <a:ext cx="8407418" cy="513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18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620</Words>
  <Application>Microsoft Office PowerPoint</Application>
  <PresentationFormat>Widescreen</PresentationFormat>
  <Paragraphs>108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Lucida Grande</vt:lpstr>
      <vt:lpstr>Wingdings</vt:lpstr>
      <vt:lpstr>Office Theme</vt:lpstr>
      <vt:lpstr>Welcome   Concern’s Experience in Sustainable Development  in the Haor Region    - Zakir Ahmed Khan Head of Urban Program, Concern worldwide Date: 18 March, 2019</vt:lpstr>
      <vt:lpstr>Presentation Outline:   a. Concern’s presence in Haor b. Few of the Key Learnings from recent  dev. programs  c.  Major challenges and recommendation </vt:lpstr>
      <vt:lpstr>a. Concern’s presence in Haor   </vt:lpstr>
      <vt:lpstr>PowerPoint Presentation</vt:lpstr>
      <vt:lpstr>Three dimensions Extreme poverty: </vt:lpstr>
      <vt:lpstr> b. Key Learning from recent  dev. programs  (HISAL, ESEP, GEP-EBF etc.) </vt:lpstr>
      <vt:lpstr>PowerPoint Presentation</vt:lpstr>
      <vt:lpstr>Proven interventions -  Learnings from Recent Programs</vt:lpstr>
      <vt:lpstr>Advocacy at National Level</vt:lpstr>
      <vt:lpstr>Advocacy at National level</vt:lpstr>
      <vt:lpstr>Advocacy at National Level</vt:lpstr>
      <vt:lpstr>Advocacy at National Level</vt:lpstr>
      <vt:lpstr>Advocacy at national level:  Reflecting Haor in 7th Five Year Plan</vt:lpstr>
      <vt:lpstr>Key Challenges and recommendations…</vt:lpstr>
      <vt:lpstr>Recommendations..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Zakir Ahmed Khan</dc:creator>
  <cp:lastModifiedBy>Zakir Ahmed Khan</cp:lastModifiedBy>
  <cp:revision>170</cp:revision>
  <dcterms:created xsi:type="dcterms:W3CDTF">2018-03-11T10:44:01Z</dcterms:created>
  <dcterms:modified xsi:type="dcterms:W3CDTF">2018-03-18T06:40:33Z</dcterms:modified>
</cp:coreProperties>
</file>