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312" r:id="rId19"/>
    <p:sldId id="274" r:id="rId20"/>
    <p:sldId id="275" r:id="rId21"/>
    <p:sldId id="276" r:id="rId22"/>
    <p:sldId id="277" r:id="rId23"/>
    <p:sldId id="278" r:id="rId24"/>
    <p:sldId id="279" r:id="rId25"/>
    <p:sldId id="280" r:id="rId26"/>
    <p:sldId id="281" r:id="rId27"/>
    <p:sldId id="282" r:id="rId28"/>
    <p:sldId id="284" r:id="rId29"/>
    <p:sldId id="31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FF7086-E4D0-48E5-A1EF-E0E92E32C4E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22047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F7086-E4D0-48E5-A1EF-E0E92E32C4E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2146218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F7086-E4D0-48E5-A1EF-E0E92E32C4E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E3AF06-435F-422D-B7BB-A4AC5E33AEF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6827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FF7086-E4D0-48E5-A1EF-E0E92E32C4ED}"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1849373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FF7086-E4D0-48E5-A1EF-E0E92E32C4ED}"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E3AF06-435F-422D-B7BB-A4AC5E33AEF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72040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FF7086-E4D0-48E5-A1EF-E0E92E32C4ED}"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1108764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FF7086-E4D0-48E5-A1EF-E0E92E32C4E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4258455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FF7086-E4D0-48E5-A1EF-E0E92E32C4E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115299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FF7086-E4D0-48E5-A1EF-E0E92E32C4E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244839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F7086-E4D0-48E5-A1EF-E0E92E32C4E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170767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FF7086-E4D0-48E5-A1EF-E0E92E32C4ED}"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67734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FF7086-E4D0-48E5-A1EF-E0E92E32C4ED}" type="datetimeFigureOut">
              <a:rPr lang="en-US" smtClean="0"/>
              <a:t>1/9/2019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1810284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FF7086-E4D0-48E5-A1EF-E0E92E32C4ED}" type="datetimeFigureOut">
              <a:rPr lang="en-US" smtClean="0"/>
              <a:t>1/9/2019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56966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F7086-E4D0-48E5-A1EF-E0E92E32C4ED}" type="datetimeFigureOut">
              <a:rPr lang="en-US" smtClean="0"/>
              <a:t>1/9/2019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73076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F7086-E4D0-48E5-A1EF-E0E92E32C4ED}"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268069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F7086-E4D0-48E5-A1EF-E0E92E32C4ED}"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E3AF06-435F-422D-B7BB-A4AC5E33AEFE}" type="slidenum">
              <a:rPr lang="en-US" smtClean="0"/>
              <a:t>‹#›</a:t>
            </a:fld>
            <a:endParaRPr lang="en-US"/>
          </a:p>
        </p:txBody>
      </p:sp>
    </p:spTree>
    <p:extLst>
      <p:ext uri="{BB962C8B-B14F-4D97-AF65-F5344CB8AC3E}">
        <p14:creationId xmlns:p14="http://schemas.microsoft.com/office/powerpoint/2010/main" val="255744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FF7086-E4D0-48E5-A1EF-E0E92E32C4ED}" type="datetimeFigureOut">
              <a:rPr lang="en-US" smtClean="0"/>
              <a:t>1/9/2019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E3AF06-435F-422D-B7BB-A4AC5E33AEFE}" type="slidenum">
              <a:rPr lang="en-US" smtClean="0"/>
              <a:t>‹#›</a:t>
            </a:fld>
            <a:endParaRPr lang="en-US"/>
          </a:p>
        </p:txBody>
      </p:sp>
    </p:spTree>
    <p:extLst>
      <p:ext uri="{BB962C8B-B14F-4D97-AF65-F5344CB8AC3E}">
        <p14:creationId xmlns:p14="http://schemas.microsoft.com/office/powerpoint/2010/main" val="1338207249"/>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reenclimate.fund/documents/20182/574712/Readiness_Budget_and_Procurement_Plan.xlsx/b361f9b0-f7d8-7eb3-c78a-cae9008ffd85" TargetMode="External"/><Relationship Id="rId2" Type="http://schemas.openxmlformats.org/officeDocument/2006/relationships/hyperlink" Target="https://www.greenclimate.fund/documents/20182/574712/Form_06_-_Readiness_Proposal__incl._adaptation_planning_.docx/887fea5e-283a-468e-a624-edb15bd8f8f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reenclimate.fund/documents/20182/574712/Form_04_-_Financial_Management_Capacity_Assessment.docx/5328f652-cf6e-44ab-b115-ae081be805fb"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reenclimate.fund/documents/20182/466886/Standard_Conditions_for_Readiness_and_Preparatory_Support_Grants.pdf/5cb7fcfe-372e-42d9-9a22-b006fe1b7228" TargetMode="External"/><Relationship Id="rId2" Type="http://schemas.openxmlformats.org/officeDocument/2006/relationships/hyperlink" Target="https://www.greenclimate.fund/documents/20182/466886/Grant_Agreement_Template.pdf/29ad6122-b687-4682-8fc3-eaed303f7476" TargetMode="External"/><Relationship Id="rId1" Type="http://schemas.openxmlformats.org/officeDocument/2006/relationships/slideLayout" Target="../slideLayouts/slideLayout2.xml"/><Relationship Id="rId5" Type="http://schemas.openxmlformats.org/officeDocument/2006/relationships/hyperlink" Target="https://www.greenclimate.fund/documents/20182/466886/GCF_Authorized_Signatories_Template.docx/eaf5e9ed-414b-43e5-86ac-32af908f98ed" TargetMode="External"/><Relationship Id="rId4" Type="http://schemas.openxmlformats.org/officeDocument/2006/relationships/hyperlink" Target="https://www.greenclimate.fund/documents/20182/466886/GCF_Opinion_Requirement_Readiness.docx/007eccaa-afc4-4e1f-939a-510e5bed41a8"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reenclimate.fund/partners/countries/nda-directory"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greenclimate.fund/partners/accredited-entities/ae-directory"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greenclimate.fund/partners/accredited-entities/self-assessment-too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greenclimate.fund/documents/20182/574712/Form_07_-_Request_for_an_Online_Accreditation_System__OAS__Account.docx/13906136-1e76-47d4-b2a7-ff291350baa8" TargetMode="External"/><Relationship Id="rId2" Type="http://schemas.openxmlformats.org/officeDocument/2006/relationships/hyperlink" Target="https://www.greenclimate.fund/documents/20182/574715/Letter_to_GCF_05_-_Nomination_of_an_entity_for_accreditation_to_GCF.docx/ffe4baa5-af3f-4fca-a68b-d8f7fe7948ba" TargetMode="External"/><Relationship Id="rId1" Type="http://schemas.openxmlformats.org/officeDocument/2006/relationships/slideLayout" Target="../slideLayouts/slideLayout2.xml"/><Relationship Id="rId5" Type="http://schemas.openxmlformats.org/officeDocument/2006/relationships/hyperlink" Target="https://www.greenclimate.fund/documents/20182/574712/Form_05_-_Accreditation_Application.pdf/7cef5ed0-e42e-475a-9bd7-e099d64d6231" TargetMode="External"/><Relationship Id="rId4" Type="http://schemas.openxmlformats.org/officeDocument/2006/relationships/hyperlink" Target="https://accreditation.gcfund.or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reenclimate.fund/funding/proposal-approva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n.org/en/about-un/index.html" TargetMode="External"/><Relationship Id="rId2" Type="http://schemas.openxmlformats.org/officeDocument/2006/relationships/hyperlink" Target="https://www.greenclimate.fund/boardroom/the-board/members" TargetMode="External"/><Relationship Id="rId1" Type="http://schemas.openxmlformats.org/officeDocument/2006/relationships/slideLayout" Target="../slideLayouts/slideLayout2.xml"/><Relationship Id="rId4" Type="http://schemas.openxmlformats.org/officeDocument/2006/relationships/hyperlink" Target="http://unfccc.int/2860.php"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www.greenclimate.fund/library/-/docs/list/383065"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greenclimate.fund/documents/20182/574715/Letter_to_GCF_02_-_No-objection_letter_for_the_Project_Preparation_Facility__PPF_.docx/86485d1f-1311-4efe-b47d-b653b0fb5c5c" TargetMode="External"/><Relationship Id="rId2" Type="http://schemas.openxmlformats.org/officeDocument/2006/relationships/hyperlink" Target="https://www.greenclimate.fund/documents/20182/574712/Form_03_-_Project_Preparation_Funding_Application.docx/65e91043-7122-4479-8778-b563b8ee3ee2"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greenclimate.fund/documents/20182/466886/Grant_Agreement_Template.pdf/29ad6122-b687-4682-8fc3-eaed303f7476"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greenclimate.fund/boardroom/board-meetings/documents?p_p_id=122_INSTANCE_8e72dTqCP5qa&amp;p_p_lifecycle=0&amp;p_p_state=normal&amp;p_p_mode=view&amp;p_p_col_id=_118_INSTANCE_jUGwSITWV8c5__column-2&amp;p_p_col_count=1&amp;p_r_p_564233524_resetCur=true&amp;p_r_p_564233524_categoryId=23991#nav-category" TargetMode="External"/><Relationship Id="rId2" Type="http://schemas.openxmlformats.org/officeDocument/2006/relationships/hyperlink" Target="https://www.greenclimate.fund/documents/20182/226888/GCF_B.13_15_-_Establishing_a_programmatic_framework_for_engaging_with_micro-__small-_and_medium-sized_enterprises.pdf/558ec8ba-f0f8-455a-a8ce-8544de51f719" TargetMode="External"/><Relationship Id="rId1" Type="http://schemas.openxmlformats.org/officeDocument/2006/relationships/slideLayout" Target="../slideLayouts/slideLayout2.xml"/><Relationship Id="rId4" Type="http://schemas.openxmlformats.org/officeDocument/2006/relationships/hyperlink" Target="https://www.greenclimate.fund/documents/20182/466883/2016_EDA_FAQ.pdf/dd3000b6-3cc0-49c9-8cb7-72bb58651739"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greenclimate.fund/documents/20182/239759/GCF_Concept_Note_User_s_Guide.pdf/64866eea-3437-4007-a0e4-01b60e6e463b" TargetMode="External"/><Relationship Id="rId2" Type="http://schemas.openxmlformats.org/officeDocument/2006/relationships/hyperlink" Target="https://www.greenclimate.fund/how-we-work/funding-projects/simplified-approval-process" TargetMode="External"/><Relationship Id="rId1" Type="http://schemas.openxmlformats.org/officeDocument/2006/relationships/slideLayout" Target="../slideLayouts/slideLayout2.xml"/><Relationship Id="rId5" Type="http://schemas.openxmlformats.org/officeDocument/2006/relationships/hyperlink" Target="https://www.greenclimate.fund/documents/20182/574712/Form_01_-_Simplified_Approval_Process_Concept_Note.docx/42221e53-650d-4c6d-9ccc-dda8a9237ea1" TargetMode="External"/><Relationship Id="rId4" Type="http://schemas.openxmlformats.org/officeDocument/2006/relationships/hyperlink" Target="https://www.greenclimate.fund/documents/20182/574712/Form_01_-_Concept_Note.docx/18570723-5f7c-44c9-aacb-8c68fe99fce8" TargetMode="External"/></Relationships>
</file>

<file path=ppt/slides/_rels/slide44.xml.rels><?xml version="1.0" encoding="UTF-8" standalone="yes"?>
<Relationships xmlns="http://schemas.openxmlformats.org/package/2006/relationships"><Relationship Id="rId2" Type="http://schemas.openxmlformats.org/officeDocument/2006/relationships/hyperlink" Target="https://www.greenclimate.fund/documents/20182/239759/4.6.2_-_Funding_Proposal_Template_ver.1.1__changes_highlighted_.docx/b44fab3d-208c-42cb-a21d-1bc3980ec4a6"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greenclimate.fund/documents/20182/24943/GCF_B.07_06_-_Investment_Framework.pdf/dfc2ffe0-abd2-43e0-ac34-74f3b69764c0"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www.greenclimate.fund/documents/20182/239759/Investment_Framework.pdf/eb3c6adc-0f24-4586-8e0d-70aa6fb8c3c8"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greenclimate.fund/documents/20182/239759/5.3_-_Performance_Measurement_Frameworks__PMF_.pdf/60941cef-7c87-475f-809e-4ebf1acbb3f4" TargetMode="External"/><Relationship Id="rId2" Type="http://schemas.openxmlformats.org/officeDocument/2006/relationships/hyperlink" Target="https://www.greenclimate.fund/documents/20182/76153/DECISION_B.11_10_-_Initial_monitoring_and_accountability_framework_for_accredited_entities.pdf/b06dddfc-2d18-4675-9d2f-d3e81de6ba99"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067"/>
            <a:ext cx="10515600" cy="1325563"/>
          </a:xfrm>
        </p:spPr>
        <p:txBody>
          <a:bodyPr>
            <a:normAutofit/>
          </a:bodyPr>
          <a:lstStyle/>
          <a:p>
            <a:pPr algn="ctr"/>
            <a:r>
              <a:rPr lang="en-US" sz="2800" dirty="0">
                <a:latin typeface="Verdana" panose="020B0604030504040204" pitchFamily="34" charset="0"/>
                <a:ea typeface="Verdana" panose="020B0604030504040204" pitchFamily="34" charset="0"/>
              </a:rPr>
              <a:t>A comprehensive guide on how to access the </a:t>
            </a:r>
            <a:r>
              <a:rPr lang="en-US" sz="2800" dirty="0" smtClean="0">
                <a:latin typeface="Verdana" panose="020B0604030504040204" pitchFamily="34" charset="0"/>
                <a:ea typeface="Verdana" panose="020B0604030504040204" pitchFamily="34" charset="0"/>
              </a:rPr>
              <a:t>Green </a:t>
            </a:r>
            <a:r>
              <a:rPr lang="en-US" sz="2800" dirty="0">
                <a:latin typeface="Verdana" panose="020B0604030504040204" pitchFamily="34" charset="0"/>
                <a:ea typeface="Verdana" panose="020B0604030504040204" pitchFamily="34" charset="0"/>
              </a:rPr>
              <a:t>C</a:t>
            </a:r>
            <a:r>
              <a:rPr lang="en-US" sz="2800" dirty="0" smtClean="0">
                <a:latin typeface="Verdana" panose="020B0604030504040204" pitchFamily="34" charset="0"/>
                <a:ea typeface="Verdana" panose="020B0604030504040204" pitchFamily="34" charset="0"/>
              </a:rPr>
              <a:t>limate </a:t>
            </a:r>
            <a:r>
              <a:rPr lang="en-US" sz="2800" dirty="0">
                <a:latin typeface="Verdana" panose="020B0604030504040204" pitchFamily="34" charset="0"/>
                <a:ea typeface="Verdana" panose="020B0604030504040204" pitchFamily="34" charset="0"/>
              </a:rPr>
              <a:t>F</a:t>
            </a:r>
            <a:r>
              <a:rPr lang="en-US" sz="2800" dirty="0" smtClean="0">
                <a:latin typeface="Verdana" panose="020B0604030504040204" pitchFamily="34" charset="0"/>
                <a:ea typeface="Verdana" panose="020B0604030504040204" pitchFamily="34" charset="0"/>
              </a:rPr>
              <a:t>und</a:t>
            </a:r>
            <a:endParaRPr lang="en-US" sz="28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fontScale="92500" lnSpcReduction="20000"/>
          </a:bodyPr>
          <a:lstStyle/>
          <a:p>
            <a:pPr marL="0" indent="0">
              <a:lnSpc>
                <a:spcPct val="150000"/>
              </a:lnSpc>
              <a:buNone/>
            </a:pPr>
            <a:r>
              <a:rPr lang="en-US" sz="2000" dirty="0" smtClean="0">
                <a:latin typeface="Verdana" panose="020B0604030504040204" pitchFamily="34" charset="0"/>
                <a:ea typeface="Verdana" panose="020B0604030504040204" pitchFamily="34" charset="0"/>
              </a:rPr>
              <a:t>This </a:t>
            </a:r>
            <a:r>
              <a:rPr lang="en-US" sz="2000" dirty="0">
                <a:latin typeface="Verdana" panose="020B0604030504040204" pitchFamily="34" charset="0"/>
                <a:ea typeface="Verdana" panose="020B0604030504040204" pitchFamily="34" charset="0"/>
              </a:rPr>
              <a:t>guide is a simple, comprehensive road map for anybody who would like to access the financial resources of the Green Climate Fund. </a:t>
            </a:r>
            <a:r>
              <a:rPr lang="en-US" sz="2000" dirty="0" smtClean="0">
                <a:latin typeface="Verdana" panose="020B0604030504040204" pitchFamily="34" charset="0"/>
                <a:ea typeface="Verdana" panose="020B0604030504040204" pitchFamily="34" charset="0"/>
              </a:rPr>
              <a:t>It addresses </a:t>
            </a:r>
            <a:r>
              <a:rPr lang="en-US" sz="2000" dirty="0">
                <a:latin typeface="Verdana" panose="020B0604030504040204" pitchFamily="34" charset="0"/>
                <a:ea typeface="Verdana" panose="020B0604030504040204" pitchFamily="34" charset="0"/>
              </a:rPr>
              <a:t>the different funding opportunities the Fund provides to help developing countries cope with climate change. Each of these sections is broken down into three parts:</a:t>
            </a:r>
          </a:p>
          <a:p>
            <a:pPr marL="631825" indent="-284163"/>
            <a:r>
              <a:rPr lang="en-US" sz="2000" dirty="0">
                <a:latin typeface="Verdana" panose="020B0604030504040204" pitchFamily="34" charset="0"/>
                <a:ea typeface="Verdana" panose="020B0604030504040204" pitchFamily="34" charset="0"/>
              </a:rPr>
              <a:t>a short overview of GCF funding activities;</a:t>
            </a:r>
          </a:p>
          <a:p>
            <a:pPr marL="631825" indent="-284163"/>
            <a:r>
              <a:rPr lang="en-US" sz="2000" dirty="0">
                <a:latin typeface="Verdana" panose="020B0604030504040204" pitchFamily="34" charset="0"/>
                <a:ea typeface="Verdana" panose="020B0604030504040204" pitchFamily="34" charset="0"/>
              </a:rPr>
              <a:t>a simple step by step guide telling you how to apply for funding; and</a:t>
            </a:r>
          </a:p>
          <a:p>
            <a:pPr marL="631825" indent="-284163"/>
            <a:r>
              <a:rPr lang="en-US" sz="2000" dirty="0">
                <a:latin typeface="Verdana" panose="020B0604030504040204" pitchFamily="34" charset="0"/>
                <a:ea typeface="Verdana" panose="020B0604030504040204" pitchFamily="34" charset="0"/>
              </a:rPr>
              <a:t>a series of frequently asked questions that tease out more information about approval processes.</a:t>
            </a:r>
          </a:p>
          <a:p>
            <a:pPr marL="0" indent="0">
              <a:buNone/>
            </a:pPr>
            <a:endParaRPr lang="en-US" sz="2000" dirty="0" smtClean="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2832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2" y="163285"/>
            <a:ext cx="10515600" cy="515031"/>
          </a:xfrm>
        </p:spPr>
        <p:txBody>
          <a:bodyPr>
            <a:normAutofit fontScale="90000"/>
          </a:bodyPr>
          <a:lstStyle/>
          <a:p>
            <a:pPr algn="ctr"/>
            <a:r>
              <a:rPr lang="en-US" sz="2800" dirty="0" smtClean="0">
                <a:latin typeface="Verdana" panose="020B0604030504040204" pitchFamily="34" charset="0"/>
                <a:ea typeface="Verdana" panose="020B0604030504040204" pitchFamily="34" charset="0"/>
              </a:rPr>
              <a:t>Empowering Countries: Readiness Support</a:t>
            </a:r>
            <a:endParaRPr lang="en-US" sz="28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272142" y="1143000"/>
            <a:ext cx="11462657" cy="5268685"/>
          </a:xfrm>
        </p:spPr>
        <p:txBody>
          <a:bodyPr>
            <a:normAutofit fontScale="55000" lnSpcReduction="20000"/>
          </a:bodyPr>
          <a:lstStyle/>
          <a:p>
            <a:pPr marL="0" indent="0" algn="ctr">
              <a:buNone/>
            </a:pPr>
            <a:r>
              <a:rPr lang="en-US" sz="4400" dirty="0" err="1" smtClean="0">
                <a:solidFill>
                  <a:schemeClr val="accent2">
                    <a:lumMod val="50000"/>
                  </a:schemeClr>
                </a:solidFill>
                <a:latin typeface="Verdana" panose="020B0604030504040204" pitchFamily="34" charset="0"/>
                <a:ea typeface="Verdana" panose="020B0604030504040204" pitchFamily="34" charset="0"/>
              </a:rPr>
              <a:t>Programme</a:t>
            </a:r>
            <a:r>
              <a:rPr lang="en-US" sz="4400" dirty="0" smtClean="0">
                <a:solidFill>
                  <a:schemeClr val="accent2">
                    <a:lumMod val="50000"/>
                  </a:schemeClr>
                </a:solidFill>
                <a:latin typeface="Verdana" panose="020B0604030504040204" pitchFamily="34" charset="0"/>
                <a:ea typeface="Verdana" panose="020B0604030504040204" pitchFamily="34" charset="0"/>
              </a:rPr>
              <a:t> outcomes</a:t>
            </a:r>
          </a:p>
          <a:p>
            <a:pPr marL="0" indent="0" algn="ctr">
              <a:buNone/>
            </a:pPr>
            <a:endParaRPr lang="en-US" sz="3200" dirty="0" smtClean="0">
              <a:latin typeface="Verdana" panose="020B0604030504040204" pitchFamily="34" charset="0"/>
              <a:ea typeface="Verdana" panose="020B0604030504040204" pitchFamily="34" charset="0"/>
            </a:endParaRPr>
          </a:p>
          <a:p>
            <a:pPr marL="0" indent="0">
              <a:lnSpc>
                <a:spcPct val="120000"/>
              </a:lnSpc>
              <a:spcBef>
                <a:spcPts val="600"/>
              </a:spcBef>
              <a:buNone/>
            </a:pPr>
            <a:r>
              <a:rPr lang="en-US" sz="3200" dirty="0">
                <a:latin typeface="Verdana" panose="020B0604030504040204" pitchFamily="34" charset="0"/>
                <a:ea typeface="Verdana" panose="020B0604030504040204" pitchFamily="34" charset="0"/>
              </a:rPr>
              <a:t>3. Direct access</a:t>
            </a:r>
          </a:p>
          <a:p>
            <a:pPr>
              <a:lnSpc>
                <a:spcPct val="120000"/>
              </a:lnSpc>
              <a:spcBef>
                <a:spcPts val="600"/>
              </a:spcBef>
            </a:pPr>
            <a:r>
              <a:rPr lang="en-US" sz="3200" dirty="0">
                <a:latin typeface="Verdana" panose="020B0604030504040204" pitchFamily="34" charset="0"/>
                <a:ea typeface="Verdana" panose="020B0604030504040204" pitchFamily="34" charset="0"/>
              </a:rPr>
              <a:t>The </a:t>
            </a:r>
            <a:r>
              <a:rPr lang="en-US" sz="3200" dirty="0" err="1">
                <a:latin typeface="Verdana" panose="020B0604030504040204" pitchFamily="34" charset="0"/>
                <a:ea typeface="Verdana" panose="020B0604030504040204" pitchFamily="34" charset="0"/>
              </a:rPr>
              <a:t>Programme</a:t>
            </a:r>
            <a:r>
              <a:rPr lang="en-US" sz="3200" dirty="0">
                <a:latin typeface="Verdana" panose="020B0604030504040204" pitchFamily="34" charset="0"/>
                <a:ea typeface="Verdana" panose="020B0604030504040204" pitchFamily="34" charset="0"/>
              </a:rPr>
              <a:t> supports activities to support Direct Access Entities including: the accreditation of Direct Access Entities, post-accreditation support to build capacity, and the development of work </a:t>
            </a:r>
            <a:r>
              <a:rPr lang="en-US" sz="3200" dirty="0" err="1">
                <a:latin typeface="Verdana" panose="020B0604030504040204" pitchFamily="34" charset="0"/>
                <a:ea typeface="Verdana" panose="020B0604030504040204" pitchFamily="34" charset="0"/>
              </a:rPr>
              <a:t>programmes</a:t>
            </a:r>
            <a:r>
              <a:rPr lang="en-US" sz="3200" dirty="0">
                <a:latin typeface="Verdana" panose="020B0604030504040204" pitchFamily="34" charset="0"/>
                <a:ea typeface="Verdana" panose="020B0604030504040204" pitchFamily="34" charset="0"/>
              </a:rPr>
              <a:t> for accredited entities</a:t>
            </a:r>
            <a:r>
              <a:rPr lang="en-US" sz="3200" dirty="0" smtClean="0">
                <a:latin typeface="Verdana" panose="020B0604030504040204" pitchFamily="34" charset="0"/>
                <a:ea typeface="Verdana" panose="020B0604030504040204" pitchFamily="34" charset="0"/>
              </a:rPr>
              <a:t>.</a:t>
            </a:r>
          </a:p>
          <a:p>
            <a:pPr>
              <a:lnSpc>
                <a:spcPct val="120000"/>
              </a:lnSpc>
              <a:spcBef>
                <a:spcPts val="600"/>
              </a:spcBef>
            </a:pPr>
            <a:r>
              <a:rPr lang="en-US" sz="3200" dirty="0">
                <a:latin typeface="Verdana" panose="020B0604030504040204" pitchFamily="34" charset="0"/>
                <a:ea typeface="Verdana" panose="020B0604030504040204" pitchFamily="34" charset="0"/>
              </a:rPr>
              <a:t>Readiness support is also available to help national and regional entities with in-depth assessments of their institutional capacity, fiduciary, Environmental and Social Safeguards (ESS) and gender standards to meet the GCF accreditation standards. The GCF Secretariat has developed a roster of institutions that can provide technical and capacity-building support on ESS and </a:t>
            </a:r>
            <a:r>
              <a:rPr lang="en-US" sz="3200" dirty="0" smtClean="0">
                <a:latin typeface="Verdana" panose="020B0604030504040204" pitchFamily="34" charset="0"/>
                <a:ea typeface="Verdana" panose="020B0604030504040204" pitchFamily="34" charset="0"/>
              </a:rPr>
              <a:t>gender.</a:t>
            </a:r>
            <a:endParaRPr lang="en-US" sz="3200" dirty="0">
              <a:latin typeface="Verdana" panose="020B0604030504040204" pitchFamily="34" charset="0"/>
              <a:ea typeface="Verdana" panose="020B0604030504040204" pitchFamily="34" charset="0"/>
            </a:endParaRPr>
          </a:p>
          <a:p>
            <a:pPr>
              <a:lnSpc>
                <a:spcPct val="120000"/>
              </a:lnSpc>
              <a:spcBef>
                <a:spcPts val="600"/>
              </a:spcBef>
            </a:pPr>
            <a:r>
              <a:rPr lang="en-US" sz="3200" dirty="0" smtClean="0">
                <a:latin typeface="Verdana" panose="020B0604030504040204" pitchFamily="34" charset="0"/>
                <a:ea typeface="Verdana" panose="020B0604030504040204" pitchFamily="34" charset="0"/>
              </a:rPr>
              <a:t>GCF </a:t>
            </a:r>
            <a:r>
              <a:rPr lang="en-US" sz="3200" dirty="0">
                <a:latin typeface="Verdana" panose="020B0604030504040204" pitchFamily="34" charset="0"/>
                <a:ea typeface="Verdana" panose="020B0604030504040204" pitchFamily="34" charset="0"/>
              </a:rPr>
              <a:t>has signed a service contract with PwC, a consultancy firm, to provide technical assistance to Direct Access Entities wishing to seek GCF accreditation. This support can be provided in any region, and NDAs can access this to ensure delivery of a package of support to Direct Access Entities. Outputs from the package will include the creation of an in-depth assessment of the entity, followed by support to create an action plan to help them get ready to apply for GCF accreditation.</a:t>
            </a:r>
          </a:p>
        </p:txBody>
      </p:sp>
    </p:spTree>
    <p:extLst>
      <p:ext uri="{BB962C8B-B14F-4D97-AF65-F5344CB8AC3E}">
        <p14:creationId xmlns:p14="http://schemas.microsoft.com/office/powerpoint/2010/main" val="1124222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1"/>
            <a:ext cx="10515600" cy="636360"/>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40229" y="1216025"/>
            <a:ext cx="10515600" cy="4351338"/>
          </a:xfrm>
        </p:spPr>
        <p:txBody>
          <a:bodyPr>
            <a:normAutofit fontScale="70000" lnSpcReduction="20000"/>
          </a:bodyPr>
          <a:lstStyle/>
          <a:p>
            <a:pPr marL="0" indent="0" algn="ctr">
              <a:buNone/>
            </a:pPr>
            <a:r>
              <a:rPr lang="en-US" sz="3400" dirty="0" err="1" smtClean="0">
                <a:solidFill>
                  <a:schemeClr val="accent2">
                    <a:lumMod val="50000"/>
                  </a:schemeClr>
                </a:solidFill>
                <a:latin typeface="Verdana" panose="020B0604030504040204" pitchFamily="34" charset="0"/>
                <a:ea typeface="Verdana" panose="020B0604030504040204" pitchFamily="34" charset="0"/>
              </a:rPr>
              <a:t>Programme</a:t>
            </a:r>
            <a:r>
              <a:rPr lang="en-US" sz="3400" dirty="0" smtClean="0">
                <a:solidFill>
                  <a:schemeClr val="accent2">
                    <a:lumMod val="50000"/>
                  </a:schemeClr>
                </a:solidFill>
                <a:latin typeface="Verdana" panose="020B0604030504040204" pitchFamily="34" charset="0"/>
                <a:ea typeface="Verdana" panose="020B0604030504040204" pitchFamily="34" charset="0"/>
              </a:rPr>
              <a:t> outcomes</a:t>
            </a:r>
          </a:p>
          <a:p>
            <a:pPr marL="0" indent="0" algn="ctr">
              <a:buNone/>
            </a:pPr>
            <a:endParaRPr lang="en-US" sz="3200" dirty="0" smtClean="0">
              <a:latin typeface="Verdana" panose="020B0604030504040204" pitchFamily="34" charset="0"/>
              <a:ea typeface="Verdana" panose="020B0604030504040204" pitchFamily="34" charset="0"/>
            </a:endParaRPr>
          </a:p>
          <a:p>
            <a:pPr marL="0" indent="0">
              <a:lnSpc>
                <a:spcPct val="120000"/>
              </a:lnSpc>
              <a:spcBef>
                <a:spcPts val="600"/>
              </a:spcBef>
              <a:buNone/>
            </a:pPr>
            <a:r>
              <a:rPr lang="en-US" sz="3200" dirty="0">
                <a:latin typeface="Verdana" panose="020B0604030504040204" pitchFamily="34" charset="0"/>
                <a:ea typeface="Verdana" panose="020B0604030504040204" pitchFamily="34" charset="0"/>
              </a:rPr>
              <a:t>4. Access to finance</a:t>
            </a:r>
          </a:p>
          <a:p>
            <a:pPr marL="0" indent="0">
              <a:lnSpc>
                <a:spcPct val="120000"/>
              </a:lnSpc>
              <a:spcBef>
                <a:spcPts val="600"/>
              </a:spcBef>
              <a:buNone/>
            </a:pPr>
            <a:endParaRPr lang="en-US" sz="3200" dirty="0" smtClean="0">
              <a:latin typeface="Verdana" panose="020B0604030504040204" pitchFamily="34" charset="0"/>
              <a:ea typeface="Verdana" panose="020B0604030504040204" pitchFamily="34" charset="0"/>
            </a:endParaRPr>
          </a:p>
          <a:p>
            <a:pPr marL="0" indent="0">
              <a:lnSpc>
                <a:spcPct val="120000"/>
              </a:lnSpc>
              <a:spcBef>
                <a:spcPts val="600"/>
              </a:spcBef>
              <a:buNone/>
            </a:pPr>
            <a:r>
              <a:rPr lang="en-US" sz="3200" dirty="0" smtClean="0">
                <a:latin typeface="Verdana" panose="020B0604030504040204" pitchFamily="34" charset="0"/>
                <a:ea typeface="Verdana" panose="020B0604030504040204" pitchFamily="34" charset="0"/>
              </a:rPr>
              <a:t>The </a:t>
            </a:r>
            <a:r>
              <a:rPr lang="en-US" sz="3200" dirty="0" err="1">
                <a:latin typeface="Verdana" panose="020B0604030504040204" pitchFamily="34" charset="0"/>
                <a:ea typeface="Verdana" panose="020B0604030504040204" pitchFamily="34" charset="0"/>
              </a:rPr>
              <a:t>Programme</a:t>
            </a:r>
            <a:r>
              <a:rPr lang="en-US" sz="3200" dirty="0">
                <a:latin typeface="Verdana" panose="020B0604030504040204" pitchFamily="34" charset="0"/>
                <a:ea typeface="Verdana" panose="020B0604030504040204" pitchFamily="34" charset="0"/>
              </a:rPr>
              <a:t> can </a:t>
            </a:r>
            <a:r>
              <a:rPr lang="en-US" sz="3200" dirty="0" err="1">
                <a:latin typeface="Verdana" panose="020B0604030504040204" pitchFamily="34" charset="0"/>
                <a:ea typeface="Verdana" panose="020B0604030504040204" pitchFamily="34" charset="0"/>
              </a:rPr>
              <a:t>realise</a:t>
            </a:r>
            <a:r>
              <a:rPr lang="en-US" sz="3200" dirty="0">
                <a:latin typeface="Verdana" panose="020B0604030504040204" pitchFamily="34" charset="0"/>
                <a:ea typeface="Verdana" panose="020B0604030504040204" pitchFamily="34" charset="0"/>
              </a:rPr>
              <a:t> outcomes linked to achieving access to climate finance in developing countries. This might include supporting outcomes such as ensuring that country </a:t>
            </a:r>
            <a:r>
              <a:rPr lang="en-US" sz="3200" dirty="0" err="1">
                <a:latin typeface="Verdana" panose="020B0604030504040204" pitchFamily="34" charset="0"/>
                <a:ea typeface="Verdana" panose="020B0604030504040204" pitchFamily="34" charset="0"/>
              </a:rPr>
              <a:t>programmes</a:t>
            </a:r>
            <a:r>
              <a:rPr lang="en-US" sz="3200" dirty="0">
                <a:latin typeface="Verdana" panose="020B0604030504040204" pitchFamily="34" charset="0"/>
                <a:ea typeface="Verdana" panose="020B0604030504040204" pitchFamily="34" charset="0"/>
              </a:rPr>
              <a:t> implement high-impact priorities identified in </a:t>
            </a:r>
            <a:r>
              <a:rPr lang="en-US" sz="3200" dirty="0" smtClean="0">
                <a:latin typeface="Verdana" panose="020B0604030504040204" pitchFamily="34" charset="0"/>
                <a:ea typeface="Verdana" panose="020B0604030504040204" pitchFamily="34" charset="0"/>
              </a:rPr>
              <a:t>Nationally </a:t>
            </a:r>
            <a:r>
              <a:rPr lang="en-US" sz="3200" dirty="0">
                <a:latin typeface="Verdana" panose="020B0604030504040204" pitchFamily="34" charset="0"/>
                <a:ea typeface="Verdana" panose="020B0604030504040204" pitchFamily="34" charset="0"/>
              </a:rPr>
              <a:t>Determined Contributions </a:t>
            </a:r>
            <a:r>
              <a:rPr lang="en-US" sz="3200" dirty="0" smtClean="0">
                <a:latin typeface="Verdana" panose="020B0604030504040204" pitchFamily="34" charset="0"/>
                <a:ea typeface="Verdana" panose="020B0604030504040204" pitchFamily="34" charset="0"/>
              </a:rPr>
              <a:t>(NDCs</a:t>
            </a:r>
            <a:r>
              <a:rPr lang="en-US" sz="3200" dirty="0">
                <a:latin typeface="Verdana" panose="020B0604030504040204" pitchFamily="34" charset="0"/>
                <a:ea typeface="Verdana" panose="020B0604030504040204" pitchFamily="34" charset="0"/>
              </a:rPr>
              <a:t>) and other national strategies, and ensuring the alignment of funding proposals, including for adaptation, with country priorities.</a:t>
            </a:r>
          </a:p>
        </p:txBody>
      </p:sp>
    </p:spTree>
    <p:extLst>
      <p:ext uri="{BB962C8B-B14F-4D97-AF65-F5344CB8AC3E}">
        <p14:creationId xmlns:p14="http://schemas.microsoft.com/office/powerpoint/2010/main" val="1591076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6361"/>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38200" y="1237796"/>
            <a:ext cx="10515600" cy="4351338"/>
          </a:xfrm>
        </p:spPr>
        <p:txBody>
          <a:bodyPr>
            <a:normAutofit fontScale="77500" lnSpcReduction="20000"/>
          </a:bodyPr>
          <a:lstStyle/>
          <a:p>
            <a:pPr marL="0" indent="0" algn="ctr">
              <a:buNone/>
            </a:pPr>
            <a:r>
              <a:rPr lang="en-US" sz="3400" dirty="0" err="1" smtClean="0">
                <a:solidFill>
                  <a:schemeClr val="accent2">
                    <a:lumMod val="50000"/>
                  </a:schemeClr>
                </a:solidFill>
                <a:latin typeface="Verdana" panose="020B0604030504040204" pitchFamily="34" charset="0"/>
                <a:ea typeface="Verdana" panose="020B0604030504040204" pitchFamily="34" charset="0"/>
              </a:rPr>
              <a:t>Programme</a:t>
            </a:r>
            <a:r>
              <a:rPr lang="en-US" sz="3400" dirty="0" smtClean="0">
                <a:solidFill>
                  <a:schemeClr val="accent2">
                    <a:lumMod val="50000"/>
                  </a:schemeClr>
                </a:solidFill>
                <a:latin typeface="Verdana" panose="020B0604030504040204" pitchFamily="34" charset="0"/>
                <a:ea typeface="Verdana" panose="020B0604030504040204" pitchFamily="34" charset="0"/>
              </a:rPr>
              <a:t> outcomes</a:t>
            </a:r>
          </a:p>
          <a:p>
            <a:pPr marL="0" indent="0" algn="ctr">
              <a:buNone/>
            </a:pPr>
            <a:endParaRPr lang="en-US" sz="3200" dirty="0" smtClean="0">
              <a:latin typeface="Verdana" panose="020B0604030504040204" pitchFamily="34" charset="0"/>
              <a:ea typeface="Verdana" panose="020B0604030504040204" pitchFamily="34" charset="0"/>
            </a:endParaRPr>
          </a:p>
          <a:p>
            <a:pPr marL="0" indent="0">
              <a:lnSpc>
                <a:spcPct val="120000"/>
              </a:lnSpc>
              <a:spcBef>
                <a:spcPts val="600"/>
              </a:spcBef>
              <a:buNone/>
            </a:pPr>
            <a:r>
              <a:rPr lang="en-US" sz="2900" dirty="0">
                <a:latin typeface="Verdana" panose="020B0604030504040204" pitchFamily="34" charset="0"/>
                <a:ea typeface="Verdana" panose="020B0604030504040204" pitchFamily="34" charset="0"/>
              </a:rPr>
              <a:t>5. Private sector </a:t>
            </a:r>
            <a:r>
              <a:rPr lang="en-US" sz="2900" dirty="0" smtClean="0">
                <a:latin typeface="Verdana" panose="020B0604030504040204" pitchFamily="34" charset="0"/>
                <a:ea typeface="Verdana" panose="020B0604030504040204" pitchFamily="34" charset="0"/>
              </a:rPr>
              <a:t>mobilization</a:t>
            </a:r>
          </a:p>
          <a:p>
            <a:pPr marL="0" indent="0">
              <a:lnSpc>
                <a:spcPct val="120000"/>
              </a:lnSpc>
              <a:spcBef>
                <a:spcPts val="600"/>
              </a:spcBef>
              <a:buNone/>
            </a:pPr>
            <a:endParaRPr lang="en-US" sz="2900" dirty="0">
              <a:latin typeface="Verdana" panose="020B0604030504040204" pitchFamily="34" charset="0"/>
              <a:ea typeface="Verdana" panose="020B0604030504040204" pitchFamily="34" charset="0"/>
            </a:endParaRPr>
          </a:p>
          <a:p>
            <a:pPr marL="0" indent="0">
              <a:lnSpc>
                <a:spcPct val="120000"/>
              </a:lnSpc>
              <a:spcBef>
                <a:spcPts val="600"/>
              </a:spcBef>
              <a:buNone/>
            </a:pPr>
            <a:r>
              <a:rPr lang="en-US" sz="2900" dirty="0">
                <a:latin typeface="Verdana" panose="020B0604030504040204" pitchFamily="34" charset="0"/>
                <a:ea typeface="Verdana" panose="020B0604030504040204" pitchFamily="34" charset="0"/>
              </a:rPr>
              <a:t>Support can also cover measures to crowd in private and capital market financing for the implementation of country </a:t>
            </a:r>
            <a:r>
              <a:rPr lang="en-US" sz="2900" dirty="0" err="1">
                <a:latin typeface="Verdana" panose="020B0604030504040204" pitchFamily="34" charset="0"/>
                <a:ea typeface="Verdana" panose="020B0604030504040204" pitchFamily="34" charset="0"/>
              </a:rPr>
              <a:t>programmes</a:t>
            </a:r>
            <a:r>
              <a:rPr lang="en-US" sz="2900" dirty="0">
                <a:latin typeface="Verdana" panose="020B0604030504040204" pitchFamily="34" charset="0"/>
                <a:ea typeface="Verdana" panose="020B0604030504040204" pitchFamily="34" charset="0"/>
              </a:rPr>
              <a:t>, and enabling private sector participation in public-private partnerships. Outcomes may include engaging the private sector in country consultative processes, approving private sector funding proposals, and creating enabling environments for private sector investments.</a:t>
            </a:r>
          </a:p>
        </p:txBody>
      </p:sp>
    </p:spTree>
    <p:extLst>
      <p:ext uri="{BB962C8B-B14F-4D97-AF65-F5344CB8AC3E}">
        <p14:creationId xmlns:p14="http://schemas.microsoft.com/office/powerpoint/2010/main" val="569944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4"/>
            <a:ext cx="10515600" cy="838200"/>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348343" y="1825625"/>
            <a:ext cx="11364686" cy="4351338"/>
          </a:xfrm>
        </p:spPr>
        <p:txBody>
          <a:bodyPr>
            <a:normAutofit fontScale="70000" lnSpcReduction="20000"/>
          </a:bodyPr>
          <a:lstStyle/>
          <a:p>
            <a:pPr marL="0" indent="0" algn="ctr">
              <a:buNone/>
            </a:pPr>
            <a:r>
              <a:rPr lang="en-US" sz="3100" dirty="0" smtClean="0">
                <a:solidFill>
                  <a:schemeClr val="accent2">
                    <a:lumMod val="50000"/>
                  </a:schemeClr>
                </a:solidFill>
                <a:latin typeface="Verdana" panose="020B0604030504040204" pitchFamily="34" charset="0"/>
                <a:ea typeface="Verdana" panose="020B0604030504040204" pitchFamily="34" charset="0"/>
              </a:rPr>
              <a:t>How to Access Readiness Support</a:t>
            </a:r>
          </a:p>
          <a:p>
            <a:pPr marL="0" indent="0" algn="ctr">
              <a:buNone/>
            </a:pPr>
            <a:endParaRPr lang="en-US" sz="3200" dirty="0" smtClean="0">
              <a:latin typeface="Verdana" panose="020B0604030504040204" pitchFamily="34" charset="0"/>
              <a:ea typeface="Verdana" panose="020B0604030504040204" pitchFamily="34" charset="0"/>
            </a:endParaRPr>
          </a:p>
          <a:p>
            <a:pPr marL="0" indent="0">
              <a:lnSpc>
                <a:spcPct val="120000"/>
              </a:lnSpc>
              <a:spcBef>
                <a:spcPts val="600"/>
              </a:spcBef>
              <a:buNone/>
            </a:pPr>
            <a:r>
              <a:rPr lang="en-US" sz="2900" dirty="0" smtClean="0">
                <a:latin typeface="Verdana" panose="020B0604030504040204" pitchFamily="34" charset="0"/>
                <a:ea typeface="Verdana" panose="020B0604030504040204" pitchFamily="34" charset="0"/>
              </a:rPr>
              <a:t>Introduction</a:t>
            </a:r>
          </a:p>
          <a:p>
            <a:pPr marL="0" indent="0">
              <a:lnSpc>
                <a:spcPct val="120000"/>
              </a:lnSpc>
              <a:spcBef>
                <a:spcPts val="600"/>
              </a:spcBef>
              <a:buNone/>
            </a:pPr>
            <a:endParaRPr lang="en-US" sz="1600" dirty="0">
              <a:latin typeface="Verdana" panose="020B0604030504040204" pitchFamily="34" charset="0"/>
              <a:ea typeface="Verdana" panose="020B0604030504040204" pitchFamily="34" charset="0"/>
            </a:endParaRPr>
          </a:p>
          <a:p>
            <a:pPr>
              <a:lnSpc>
                <a:spcPct val="120000"/>
              </a:lnSpc>
              <a:spcBef>
                <a:spcPts val="600"/>
              </a:spcBef>
            </a:pPr>
            <a:r>
              <a:rPr lang="en-US" sz="2900" dirty="0">
                <a:latin typeface="Verdana" panose="020B0604030504040204" pitchFamily="34" charset="0"/>
                <a:ea typeface="Verdana" panose="020B0604030504040204" pitchFamily="34" charset="0"/>
              </a:rPr>
              <a:t>All readiness funding requests must be initiated by a developing country NDA or focal point</a:t>
            </a:r>
            <a:r>
              <a:rPr lang="en-US" sz="2900" dirty="0" smtClean="0">
                <a:latin typeface="Verdana" panose="020B0604030504040204" pitchFamily="34" charset="0"/>
                <a:ea typeface="Verdana" panose="020B0604030504040204" pitchFamily="34" charset="0"/>
              </a:rPr>
              <a:t>.</a:t>
            </a:r>
          </a:p>
          <a:p>
            <a:pPr>
              <a:lnSpc>
                <a:spcPct val="120000"/>
              </a:lnSpc>
              <a:spcBef>
                <a:spcPts val="600"/>
              </a:spcBef>
            </a:pPr>
            <a:endParaRPr lang="en-US" sz="1600" dirty="0">
              <a:latin typeface="Verdana" panose="020B0604030504040204" pitchFamily="34" charset="0"/>
              <a:ea typeface="Verdana" panose="020B0604030504040204" pitchFamily="34" charset="0"/>
            </a:endParaRPr>
          </a:p>
          <a:p>
            <a:pPr>
              <a:lnSpc>
                <a:spcPct val="120000"/>
              </a:lnSpc>
              <a:spcBef>
                <a:spcPts val="600"/>
              </a:spcBef>
            </a:pPr>
            <a:r>
              <a:rPr lang="en-US" sz="2900" dirty="0">
                <a:latin typeface="Verdana" panose="020B0604030504040204" pitchFamily="34" charset="0"/>
                <a:ea typeface="Verdana" panose="020B0604030504040204" pitchFamily="34" charset="0"/>
              </a:rPr>
              <a:t>The funding itself can be managed by different bodies depending on the type of support requested. These may be the NDA itself, or by a delivery partner. The delivery partner may be a direct access accredited entity, a Direct Access Entity that aims to become accredited to the Fund, or another body</a:t>
            </a:r>
            <a:r>
              <a:rPr lang="en-US" sz="2900" dirty="0" smtClean="0">
                <a:latin typeface="Verdana" panose="020B0604030504040204" pitchFamily="34" charset="0"/>
                <a:ea typeface="Verdana" panose="020B0604030504040204" pitchFamily="34" charset="0"/>
              </a:rPr>
              <a:t>.</a:t>
            </a:r>
          </a:p>
          <a:p>
            <a:pPr>
              <a:lnSpc>
                <a:spcPct val="120000"/>
              </a:lnSpc>
              <a:spcBef>
                <a:spcPts val="600"/>
              </a:spcBef>
            </a:pPr>
            <a:endParaRPr lang="en-US" sz="1600" dirty="0">
              <a:latin typeface="Verdana" panose="020B0604030504040204" pitchFamily="34" charset="0"/>
              <a:ea typeface="Verdana" panose="020B0604030504040204" pitchFamily="34" charset="0"/>
            </a:endParaRPr>
          </a:p>
          <a:p>
            <a:pPr>
              <a:lnSpc>
                <a:spcPct val="120000"/>
              </a:lnSpc>
              <a:spcBef>
                <a:spcPts val="600"/>
              </a:spcBef>
            </a:pPr>
            <a:r>
              <a:rPr lang="en-US" sz="2900" dirty="0">
                <a:latin typeface="Verdana" panose="020B0604030504040204" pitchFamily="34" charset="0"/>
                <a:ea typeface="Verdana" panose="020B0604030504040204" pitchFamily="34" charset="0"/>
              </a:rPr>
              <a:t>There is a single application process for readiness funding</a:t>
            </a:r>
            <a:r>
              <a:rPr lang="en-US" sz="2900" dirty="0" smtClean="0">
                <a:latin typeface="Verdana" panose="020B0604030504040204" pitchFamily="34" charset="0"/>
                <a:ea typeface="Verdana" panose="020B0604030504040204" pitchFamily="34" charset="0"/>
              </a:rPr>
              <a:t>.</a:t>
            </a:r>
            <a:endParaRPr lang="en-US" sz="29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69126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174171" y="1045029"/>
            <a:ext cx="11549743" cy="5131934"/>
          </a:xfrm>
        </p:spPr>
        <p:txBody>
          <a:bodyPr>
            <a:normAutofit lnSpcReduction="10000"/>
          </a:bodyPr>
          <a:lstStyle/>
          <a:p>
            <a:pPr marL="1143000" indent="-1143000" algn="ctr">
              <a:buAutoNum type="arabicPeriod"/>
            </a:pPr>
            <a:r>
              <a:rPr lang="en-US" sz="3100" dirty="0" smtClean="0">
                <a:solidFill>
                  <a:schemeClr val="accent2">
                    <a:lumMod val="50000"/>
                  </a:schemeClr>
                </a:solidFill>
                <a:latin typeface="Verdana" panose="020B0604030504040204" pitchFamily="34" charset="0"/>
                <a:ea typeface="Verdana" panose="020B0604030504040204" pitchFamily="34" charset="0"/>
              </a:rPr>
              <a:t>Submit </a:t>
            </a:r>
            <a:r>
              <a:rPr lang="en-US" sz="3100" dirty="0">
                <a:solidFill>
                  <a:schemeClr val="accent2">
                    <a:lumMod val="50000"/>
                  </a:schemeClr>
                </a:solidFill>
                <a:latin typeface="Verdana" panose="020B0604030504040204" pitchFamily="34" charset="0"/>
                <a:ea typeface="Verdana" panose="020B0604030504040204" pitchFamily="34" charset="0"/>
              </a:rPr>
              <a:t>a Readiness </a:t>
            </a:r>
            <a:r>
              <a:rPr lang="en-US" sz="3100" dirty="0" smtClean="0">
                <a:solidFill>
                  <a:schemeClr val="accent2">
                    <a:lumMod val="50000"/>
                  </a:schemeClr>
                </a:solidFill>
                <a:latin typeface="Verdana" panose="020B0604030504040204" pitchFamily="34" charset="0"/>
                <a:ea typeface="Verdana" panose="020B0604030504040204" pitchFamily="34" charset="0"/>
              </a:rPr>
              <a:t>Proposal</a:t>
            </a:r>
          </a:p>
          <a:p>
            <a:pPr marL="0" indent="0" algn="ctr">
              <a:buNone/>
            </a:pPr>
            <a:endParaRPr lang="en-US" sz="5800" dirty="0">
              <a:latin typeface="Verdana" panose="020B0604030504040204" pitchFamily="34" charset="0"/>
              <a:ea typeface="Verdana" panose="020B0604030504040204" pitchFamily="34" charset="0"/>
            </a:endParaRPr>
          </a:p>
          <a:p>
            <a:pPr>
              <a:lnSpc>
                <a:spcPct val="120000"/>
              </a:lnSpc>
              <a:spcBef>
                <a:spcPts val="600"/>
              </a:spcBef>
            </a:pPr>
            <a:r>
              <a:rPr lang="en-US" dirty="0">
                <a:latin typeface="Verdana" panose="020B0604030504040204" pitchFamily="34" charset="0"/>
                <a:ea typeface="Verdana" panose="020B0604030504040204" pitchFamily="34" charset="0"/>
              </a:rPr>
              <a:t>Applications are made by completing the </a:t>
            </a:r>
            <a:r>
              <a:rPr lang="en-US" dirty="0">
                <a:latin typeface="Verdana" panose="020B0604030504040204" pitchFamily="34" charset="0"/>
                <a:ea typeface="Verdana" panose="020B0604030504040204" pitchFamily="34" charset="0"/>
                <a:hlinkClick r:id="rId2"/>
              </a:rPr>
              <a:t>readiness template</a:t>
            </a:r>
            <a:r>
              <a:rPr lang="en-US" dirty="0">
                <a:latin typeface="Verdana" panose="020B0604030504040204" pitchFamily="34" charset="0"/>
                <a:ea typeface="Verdana" panose="020B0604030504040204" pitchFamily="34" charset="0"/>
              </a:rPr>
              <a:t> and the </a:t>
            </a:r>
            <a:r>
              <a:rPr lang="en-US" dirty="0">
                <a:latin typeface="Verdana" panose="020B0604030504040204" pitchFamily="34" charset="0"/>
                <a:ea typeface="Verdana" panose="020B0604030504040204" pitchFamily="34" charset="0"/>
                <a:hlinkClick r:id="rId3"/>
              </a:rPr>
              <a:t>readiness budget and procurement plan</a:t>
            </a:r>
            <a:r>
              <a:rPr lang="en-US" dirty="0">
                <a:latin typeface="Verdana" panose="020B0604030504040204" pitchFamily="34" charset="0"/>
                <a:ea typeface="Verdana" panose="020B0604030504040204" pitchFamily="34" charset="0"/>
              </a:rPr>
              <a:t>, which should be submitted to .</a:t>
            </a:r>
            <a:br>
              <a:rPr lang="en-US"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
            </a:r>
            <a:br>
              <a:rPr lang="en-US" dirty="0">
                <a:latin typeface="Verdana" panose="020B0604030504040204" pitchFamily="34" charset="0"/>
                <a:ea typeface="Verdana" panose="020B0604030504040204" pitchFamily="34" charset="0"/>
              </a:rPr>
            </a:br>
            <a:r>
              <a:rPr lang="en-US" cap="all" dirty="0">
                <a:latin typeface="Verdana" panose="020B0604030504040204" pitchFamily="34" charset="0"/>
                <a:ea typeface="Verdana" panose="020B0604030504040204" pitchFamily="34" charset="0"/>
              </a:rPr>
              <a:t>NDA</a:t>
            </a:r>
            <a:r>
              <a:rPr lang="en-US" cap="all" dirty="0" smtClean="0">
                <a:latin typeface="Verdana" panose="020B0604030504040204" pitchFamily="34" charset="0"/>
                <a:ea typeface="Verdana" panose="020B0604030504040204" pitchFamily="34" charset="0"/>
              </a:rPr>
              <a:t>: </a:t>
            </a:r>
            <a:r>
              <a:rPr lang="en-US" dirty="0" smtClean="0">
                <a:latin typeface="Verdana" panose="020B0604030504040204" pitchFamily="34" charset="0"/>
                <a:ea typeface="Verdana" panose="020B0604030504040204" pitchFamily="34" charset="0"/>
              </a:rPr>
              <a:t>The</a:t>
            </a:r>
            <a:r>
              <a:rPr lang="en-US" dirty="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hlinkClick r:id="rId2"/>
              </a:rPr>
              <a:t>readiness template</a:t>
            </a:r>
            <a:r>
              <a:rPr lang="en-US" dirty="0">
                <a:latin typeface="Verdana" panose="020B0604030504040204" pitchFamily="34" charset="0"/>
                <a:ea typeface="Verdana" panose="020B0604030504040204" pitchFamily="34" charset="0"/>
              </a:rPr>
              <a:t>, along with the </a:t>
            </a:r>
            <a:r>
              <a:rPr lang="en-US" dirty="0">
                <a:latin typeface="Verdana" panose="020B0604030504040204" pitchFamily="34" charset="0"/>
                <a:ea typeface="Verdana" panose="020B0604030504040204" pitchFamily="34" charset="0"/>
                <a:hlinkClick r:id="rId3"/>
              </a:rPr>
              <a:t>readiness budget and procurement plan</a:t>
            </a:r>
            <a:r>
              <a:rPr lang="en-US" dirty="0">
                <a:latin typeface="Verdana" panose="020B0604030504040204" pitchFamily="34" charset="0"/>
                <a:ea typeface="Verdana" panose="020B0604030504040204" pitchFamily="34" charset="0"/>
              </a:rPr>
              <a:t>, should be completed and submitted by the NDA or focal point with support from their delivery partner where relevant. The readiness support template guidance provides detailed information on completing the template.</a:t>
            </a:r>
          </a:p>
          <a:p>
            <a:pPr>
              <a:lnSpc>
                <a:spcPct val="120000"/>
              </a:lnSpc>
              <a:spcBef>
                <a:spcPts val="600"/>
              </a:spcBef>
            </a:pPr>
            <a:r>
              <a:rPr lang="en-US" dirty="0">
                <a:latin typeface="Verdana" panose="020B0604030504040204" pitchFamily="34" charset="0"/>
                <a:ea typeface="Verdana" panose="020B0604030504040204" pitchFamily="34" charset="0"/>
              </a:rPr>
              <a:t>If the request relates to support for a Direct Access Entity (whether accredited to GCF or not) then indicate this on the template.</a:t>
            </a:r>
          </a:p>
          <a:p>
            <a:pPr>
              <a:lnSpc>
                <a:spcPct val="120000"/>
              </a:lnSpc>
              <a:spcBef>
                <a:spcPts val="600"/>
              </a:spcBef>
            </a:pPr>
            <a:r>
              <a:rPr lang="en-US" dirty="0">
                <a:latin typeface="Verdana" panose="020B0604030504040204" pitchFamily="34" charset="0"/>
                <a:ea typeface="Verdana" panose="020B0604030504040204" pitchFamily="34" charset="0"/>
              </a:rPr>
              <a:t>Indicate whether the proposal requests technical assistance under GCF’s service contract with </a:t>
            </a:r>
            <a:r>
              <a:rPr lang="en-US" dirty="0" smtClean="0">
                <a:latin typeface="Verdana" panose="020B0604030504040204" pitchFamily="34" charset="0"/>
                <a:ea typeface="Verdana" panose="020B0604030504040204" pitchFamily="34" charset="0"/>
              </a:rPr>
              <a:t>PwC</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5915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10515600" cy="581932"/>
          </a:xfrm>
        </p:spPr>
        <p:txBody>
          <a:bodyPr>
            <a:normAutofit/>
          </a:bodyPr>
          <a:lstStyle/>
          <a:p>
            <a:pPr algn="ctr"/>
            <a:r>
              <a:rPr lang="en-US" sz="2800" dirty="0" smtClean="0">
                <a:latin typeface="Verdana" panose="020B0604030504040204" pitchFamily="34" charset="0"/>
                <a:ea typeface="Verdana" panose="020B0604030504040204" pitchFamily="34" charset="0"/>
              </a:rPr>
              <a:t>Empowering Countries: Readiness Support</a:t>
            </a:r>
            <a:endParaRPr lang="en-US" sz="28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206829" y="1045029"/>
            <a:ext cx="11811000" cy="5562600"/>
          </a:xfrm>
        </p:spPr>
        <p:txBody>
          <a:bodyPr>
            <a:normAutofit fontScale="32500" lnSpcReduction="20000"/>
          </a:bodyPr>
          <a:lstStyle/>
          <a:p>
            <a:pPr marL="1143000" indent="-1143000" algn="ctr">
              <a:buAutoNum type="arabicPeriod"/>
            </a:pPr>
            <a:r>
              <a:rPr lang="en-US" sz="7400" dirty="0" smtClean="0">
                <a:solidFill>
                  <a:schemeClr val="accent2">
                    <a:lumMod val="50000"/>
                  </a:schemeClr>
                </a:solidFill>
                <a:latin typeface="Verdana" panose="020B0604030504040204" pitchFamily="34" charset="0"/>
                <a:ea typeface="Verdana" panose="020B0604030504040204" pitchFamily="34" charset="0"/>
              </a:rPr>
              <a:t>Submit </a:t>
            </a:r>
            <a:r>
              <a:rPr lang="en-US" sz="7400" dirty="0">
                <a:solidFill>
                  <a:schemeClr val="accent2">
                    <a:lumMod val="50000"/>
                  </a:schemeClr>
                </a:solidFill>
                <a:latin typeface="Verdana" panose="020B0604030504040204" pitchFamily="34" charset="0"/>
                <a:ea typeface="Verdana" panose="020B0604030504040204" pitchFamily="34" charset="0"/>
              </a:rPr>
              <a:t>a Readiness </a:t>
            </a:r>
            <a:r>
              <a:rPr lang="en-US" sz="7400" dirty="0" smtClean="0">
                <a:solidFill>
                  <a:schemeClr val="accent2">
                    <a:lumMod val="50000"/>
                  </a:schemeClr>
                </a:solidFill>
                <a:latin typeface="Verdana" panose="020B0604030504040204" pitchFamily="34" charset="0"/>
                <a:ea typeface="Verdana" panose="020B0604030504040204" pitchFamily="34" charset="0"/>
              </a:rPr>
              <a:t>Proposal</a:t>
            </a:r>
          </a:p>
          <a:p>
            <a:pPr>
              <a:lnSpc>
                <a:spcPct val="120000"/>
              </a:lnSpc>
              <a:spcBef>
                <a:spcPts val="600"/>
              </a:spcBef>
            </a:pPr>
            <a:r>
              <a:rPr lang="en-US" sz="5500" dirty="0" smtClean="0">
                <a:latin typeface="Verdana" panose="020B0604030504040204" pitchFamily="34" charset="0"/>
                <a:ea typeface="Verdana" panose="020B0604030504040204" pitchFamily="34" charset="0"/>
              </a:rPr>
              <a:t>Check </a:t>
            </a:r>
            <a:r>
              <a:rPr lang="en-US" sz="5500" dirty="0">
                <a:latin typeface="Verdana" panose="020B0604030504040204" pitchFamily="34" charset="0"/>
                <a:ea typeface="Verdana" panose="020B0604030504040204" pitchFamily="34" charset="0"/>
              </a:rPr>
              <a:t>the eligible expenditure list in the readiness support template guidance to ensure that proposed expenditure can be covered by the </a:t>
            </a:r>
            <a:r>
              <a:rPr lang="en-US" sz="5500" dirty="0" err="1" smtClean="0">
                <a:latin typeface="Verdana" panose="020B0604030504040204" pitchFamily="34" charset="0"/>
                <a:ea typeface="Verdana" panose="020B0604030504040204" pitchFamily="34" charset="0"/>
              </a:rPr>
              <a:t>Programme</a:t>
            </a:r>
            <a:endParaRPr lang="en-US" sz="5500" dirty="0" smtClean="0">
              <a:latin typeface="Verdana" panose="020B0604030504040204" pitchFamily="34" charset="0"/>
              <a:ea typeface="Verdana" panose="020B0604030504040204" pitchFamily="34" charset="0"/>
            </a:endParaRPr>
          </a:p>
          <a:p>
            <a:pPr>
              <a:lnSpc>
                <a:spcPct val="120000"/>
              </a:lnSpc>
              <a:spcBef>
                <a:spcPts val="600"/>
              </a:spcBef>
            </a:pPr>
            <a:endParaRPr lang="en-US" sz="3200" dirty="0">
              <a:latin typeface="Verdana" panose="020B0604030504040204" pitchFamily="34" charset="0"/>
              <a:ea typeface="Verdana" panose="020B0604030504040204" pitchFamily="34" charset="0"/>
            </a:endParaRPr>
          </a:p>
          <a:p>
            <a:pPr>
              <a:lnSpc>
                <a:spcPct val="120000"/>
              </a:lnSpc>
              <a:spcBef>
                <a:spcPts val="600"/>
              </a:spcBef>
            </a:pPr>
            <a:r>
              <a:rPr lang="en-US" sz="5500" dirty="0">
                <a:latin typeface="Verdana" panose="020B0604030504040204" pitchFamily="34" charset="0"/>
                <a:ea typeface="Verdana" panose="020B0604030504040204" pitchFamily="34" charset="0"/>
              </a:rPr>
              <a:t>The </a:t>
            </a:r>
            <a:r>
              <a:rPr lang="en-US" sz="5500" dirty="0">
                <a:latin typeface="Verdana" panose="020B0604030504040204" pitchFamily="34" charset="0"/>
                <a:ea typeface="Verdana" panose="020B0604030504040204" pitchFamily="34" charset="0"/>
                <a:hlinkClick r:id="rId2"/>
              </a:rPr>
              <a:t>Financial Management Capacity Assessment</a:t>
            </a:r>
            <a:r>
              <a:rPr lang="en-US" sz="5500" dirty="0">
                <a:latin typeface="Verdana" panose="020B0604030504040204" pitchFamily="34" charset="0"/>
                <a:ea typeface="Verdana" panose="020B0604030504040204" pitchFamily="34" charset="0"/>
              </a:rPr>
              <a:t> (FMCA) questionnaire should also be completed if project funding will be managed by entities that are not accredited to the </a:t>
            </a:r>
            <a:r>
              <a:rPr lang="en-US" sz="5500" dirty="0" smtClean="0">
                <a:latin typeface="Verdana" panose="020B0604030504040204" pitchFamily="34" charset="0"/>
                <a:ea typeface="Verdana" panose="020B0604030504040204" pitchFamily="34" charset="0"/>
              </a:rPr>
              <a:t>GCF.</a:t>
            </a:r>
          </a:p>
          <a:p>
            <a:pPr>
              <a:lnSpc>
                <a:spcPct val="120000"/>
              </a:lnSpc>
              <a:spcBef>
                <a:spcPts val="600"/>
              </a:spcBef>
            </a:pPr>
            <a:endParaRPr lang="en-US" sz="2000" dirty="0" smtClean="0">
              <a:latin typeface="Verdana" panose="020B0604030504040204" pitchFamily="34" charset="0"/>
              <a:ea typeface="Verdana" panose="020B0604030504040204" pitchFamily="34" charset="0"/>
            </a:endParaRPr>
          </a:p>
          <a:p>
            <a:pPr>
              <a:lnSpc>
                <a:spcPct val="120000"/>
              </a:lnSpc>
              <a:spcBef>
                <a:spcPts val="600"/>
              </a:spcBef>
            </a:pPr>
            <a:r>
              <a:rPr lang="en-US" sz="5500" cap="all" dirty="0" smtClean="0">
                <a:latin typeface="Verdana" panose="020B0604030504040204" pitchFamily="34" charset="0"/>
                <a:ea typeface="Verdana" panose="020B0604030504040204" pitchFamily="34" charset="0"/>
              </a:rPr>
              <a:t>DIRECT </a:t>
            </a:r>
            <a:r>
              <a:rPr lang="en-US" sz="5500" cap="all" dirty="0">
                <a:latin typeface="Verdana" panose="020B0604030504040204" pitchFamily="34" charset="0"/>
                <a:ea typeface="Verdana" panose="020B0604030504040204" pitchFamily="34" charset="0"/>
              </a:rPr>
              <a:t>ACCESS ENTITY</a:t>
            </a:r>
            <a:r>
              <a:rPr lang="en-US" sz="5500" cap="all" dirty="0" smtClean="0">
                <a:latin typeface="Verdana" panose="020B0604030504040204" pitchFamily="34" charset="0"/>
                <a:ea typeface="Verdana" panose="020B0604030504040204" pitchFamily="34" charset="0"/>
              </a:rPr>
              <a:t>: </a:t>
            </a:r>
            <a:r>
              <a:rPr lang="en-US" sz="5500" dirty="0" smtClean="0">
                <a:latin typeface="Verdana" panose="020B0604030504040204" pitchFamily="34" charset="0"/>
                <a:ea typeface="Verdana" panose="020B0604030504040204" pitchFamily="34" charset="0"/>
              </a:rPr>
              <a:t>Direct </a:t>
            </a:r>
            <a:r>
              <a:rPr lang="en-US" sz="5500" dirty="0">
                <a:latin typeface="Verdana" panose="020B0604030504040204" pitchFamily="34" charset="0"/>
                <a:ea typeface="Verdana" panose="020B0604030504040204" pitchFamily="34" charset="0"/>
              </a:rPr>
              <a:t>Access Entities must be nominated by the relevant NDA / focal point to be eligible for readiness funding</a:t>
            </a:r>
            <a:r>
              <a:rPr lang="en-US" sz="5500" dirty="0" smtClean="0">
                <a:latin typeface="Verdana" panose="020B0604030504040204" pitchFamily="34" charset="0"/>
                <a:ea typeface="Verdana" panose="020B0604030504040204" pitchFamily="34" charset="0"/>
              </a:rPr>
              <a:t>.</a:t>
            </a:r>
          </a:p>
          <a:p>
            <a:pPr>
              <a:lnSpc>
                <a:spcPct val="120000"/>
              </a:lnSpc>
              <a:spcBef>
                <a:spcPts val="600"/>
              </a:spcBef>
            </a:pPr>
            <a:endParaRPr lang="en-US" sz="2400" dirty="0">
              <a:latin typeface="Verdana" panose="020B0604030504040204" pitchFamily="34" charset="0"/>
              <a:ea typeface="Verdana" panose="020B0604030504040204" pitchFamily="34" charset="0"/>
            </a:endParaRPr>
          </a:p>
          <a:p>
            <a:pPr>
              <a:lnSpc>
                <a:spcPct val="120000"/>
              </a:lnSpc>
              <a:spcBef>
                <a:spcPts val="600"/>
              </a:spcBef>
            </a:pPr>
            <a:r>
              <a:rPr lang="en-US" sz="5500" dirty="0">
                <a:latin typeface="Verdana" panose="020B0604030504040204" pitchFamily="34" charset="0"/>
                <a:ea typeface="Verdana" panose="020B0604030504040204" pitchFamily="34" charset="0"/>
              </a:rPr>
              <a:t>The Direct Access Entity should establish with the NDA what kind of support is being sought, and who will be the delivery partner, and this information should be included on the readiness template. </a:t>
            </a:r>
            <a:endParaRPr lang="en-US" sz="5500" dirty="0" smtClean="0">
              <a:latin typeface="Verdana" panose="020B0604030504040204" pitchFamily="34" charset="0"/>
              <a:ea typeface="Verdana" panose="020B0604030504040204" pitchFamily="34" charset="0"/>
            </a:endParaRPr>
          </a:p>
          <a:p>
            <a:pPr>
              <a:lnSpc>
                <a:spcPct val="120000"/>
              </a:lnSpc>
              <a:spcBef>
                <a:spcPts val="600"/>
              </a:spcBef>
            </a:pPr>
            <a:endParaRPr lang="en-US" dirty="0" smtClean="0">
              <a:latin typeface="Verdana" panose="020B0604030504040204" pitchFamily="34" charset="0"/>
              <a:ea typeface="Verdana" panose="020B0604030504040204" pitchFamily="34" charset="0"/>
            </a:endParaRPr>
          </a:p>
          <a:p>
            <a:pPr>
              <a:lnSpc>
                <a:spcPct val="120000"/>
              </a:lnSpc>
              <a:spcBef>
                <a:spcPts val="600"/>
              </a:spcBef>
            </a:pPr>
            <a:r>
              <a:rPr lang="en-US" sz="5500" cap="all" dirty="0" smtClean="0">
                <a:latin typeface="Verdana" panose="020B0604030504040204" pitchFamily="34" charset="0"/>
                <a:ea typeface="Verdana" panose="020B0604030504040204" pitchFamily="34" charset="0"/>
              </a:rPr>
              <a:t>DELIVERY </a:t>
            </a:r>
            <a:r>
              <a:rPr lang="en-US" sz="5500" cap="all" dirty="0">
                <a:latin typeface="Verdana" panose="020B0604030504040204" pitchFamily="34" charset="0"/>
                <a:ea typeface="Verdana" panose="020B0604030504040204" pitchFamily="34" charset="0"/>
              </a:rPr>
              <a:t>PARTNER</a:t>
            </a:r>
            <a:r>
              <a:rPr lang="en-US" sz="5500" cap="all" dirty="0" smtClean="0">
                <a:latin typeface="Verdana" panose="020B0604030504040204" pitchFamily="34" charset="0"/>
                <a:ea typeface="Verdana" panose="020B0604030504040204" pitchFamily="34" charset="0"/>
              </a:rPr>
              <a:t>: </a:t>
            </a:r>
            <a:r>
              <a:rPr lang="en-US" sz="5500" dirty="0" smtClean="0">
                <a:latin typeface="Verdana" panose="020B0604030504040204" pitchFamily="34" charset="0"/>
                <a:ea typeface="Verdana" panose="020B0604030504040204" pitchFamily="34" charset="0"/>
              </a:rPr>
              <a:t>Where </a:t>
            </a:r>
            <a:r>
              <a:rPr lang="en-US" sz="5500" dirty="0">
                <a:latin typeface="Verdana" panose="020B0604030504040204" pitchFamily="34" charset="0"/>
                <a:ea typeface="Verdana" panose="020B0604030504040204" pitchFamily="34" charset="0"/>
              </a:rPr>
              <a:t>the readiness support will not be administered by the NDA or focal point, then it can be administered by a Delivery Partner</a:t>
            </a:r>
            <a:r>
              <a:rPr lang="en-US" sz="5500" dirty="0" smtClean="0">
                <a:latin typeface="Verdana" panose="020B0604030504040204" pitchFamily="34" charset="0"/>
                <a:ea typeface="Verdana" panose="020B0604030504040204" pitchFamily="34" charset="0"/>
              </a:rPr>
              <a:t>.</a:t>
            </a:r>
          </a:p>
          <a:p>
            <a:pPr>
              <a:lnSpc>
                <a:spcPct val="120000"/>
              </a:lnSpc>
              <a:spcBef>
                <a:spcPts val="600"/>
              </a:spcBef>
            </a:pPr>
            <a:endParaRPr lang="en-US" sz="3100" dirty="0">
              <a:latin typeface="Verdana" panose="020B0604030504040204" pitchFamily="34" charset="0"/>
              <a:ea typeface="Verdana" panose="020B0604030504040204" pitchFamily="34" charset="0"/>
            </a:endParaRPr>
          </a:p>
          <a:p>
            <a:pPr>
              <a:lnSpc>
                <a:spcPct val="120000"/>
              </a:lnSpc>
              <a:spcBef>
                <a:spcPts val="600"/>
              </a:spcBef>
            </a:pPr>
            <a:r>
              <a:rPr lang="en-US" sz="5500" dirty="0">
                <a:latin typeface="Verdana" panose="020B0604030504040204" pitchFamily="34" charset="0"/>
                <a:ea typeface="Verdana" panose="020B0604030504040204" pitchFamily="34" charset="0"/>
              </a:rPr>
              <a:t>If the Delivery Partner is not accredited to the GCF, they should complete the </a:t>
            </a:r>
            <a:r>
              <a:rPr lang="en-US" sz="5500" dirty="0">
                <a:latin typeface="Verdana" panose="020B0604030504040204" pitchFamily="34" charset="0"/>
                <a:ea typeface="Verdana" panose="020B0604030504040204" pitchFamily="34" charset="0"/>
                <a:hlinkClick r:id="rId2"/>
              </a:rPr>
              <a:t>Financial Management Capacity Assessment</a:t>
            </a:r>
            <a:r>
              <a:rPr lang="en-US" sz="5500" dirty="0">
                <a:latin typeface="Verdana" panose="020B0604030504040204" pitchFamily="34" charset="0"/>
                <a:ea typeface="Verdana" panose="020B0604030504040204" pitchFamily="34" charset="0"/>
              </a:rPr>
              <a:t> (FMCA) questionnaire.</a:t>
            </a:r>
          </a:p>
        </p:txBody>
      </p:sp>
    </p:spTree>
    <p:extLst>
      <p:ext uri="{BB962C8B-B14F-4D97-AF65-F5344CB8AC3E}">
        <p14:creationId xmlns:p14="http://schemas.microsoft.com/office/powerpoint/2010/main" val="1383596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288471" y="968829"/>
            <a:ext cx="11615057" cy="5131934"/>
          </a:xfrm>
        </p:spPr>
        <p:txBody>
          <a:bodyPr>
            <a:normAutofit fontScale="25000" lnSpcReduction="20000"/>
          </a:bodyPr>
          <a:lstStyle/>
          <a:p>
            <a:pPr marL="0" indent="0" algn="ctr">
              <a:buNone/>
            </a:pPr>
            <a:r>
              <a:rPr lang="en-US" sz="9600" dirty="0">
                <a:solidFill>
                  <a:schemeClr val="accent2">
                    <a:lumMod val="50000"/>
                  </a:schemeClr>
                </a:solidFill>
                <a:latin typeface="Verdana" panose="020B0604030504040204" pitchFamily="34" charset="0"/>
                <a:ea typeface="Verdana" panose="020B0604030504040204" pitchFamily="34" charset="0"/>
              </a:rPr>
              <a:t>2. Review of the Readiness Proposal</a:t>
            </a:r>
            <a:r>
              <a:rPr lang="en-US" sz="9600" dirty="0">
                <a:latin typeface="Verdana" panose="020B0604030504040204" pitchFamily="34" charset="0"/>
                <a:ea typeface="Verdana" panose="020B0604030504040204" pitchFamily="34" charset="0"/>
              </a:rPr>
              <a:t> </a:t>
            </a:r>
            <a:endParaRPr lang="en-US" sz="9600" dirty="0" smtClean="0">
              <a:latin typeface="Verdana" panose="020B0604030504040204" pitchFamily="34" charset="0"/>
              <a:ea typeface="Verdana" panose="020B0604030504040204" pitchFamily="34" charset="0"/>
            </a:endParaRPr>
          </a:p>
          <a:p>
            <a:pPr marL="0" indent="0">
              <a:buNone/>
            </a:pPr>
            <a:endParaRPr lang="en-US" sz="4800" dirty="0">
              <a:latin typeface="Verdana" panose="020B0604030504040204" pitchFamily="34" charset="0"/>
              <a:ea typeface="Verdana" panose="020B0604030504040204" pitchFamily="34" charset="0"/>
            </a:endParaRPr>
          </a:p>
          <a:p>
            <a:pPr>
              <a:lnSpc>
                <a:spcPct val="120000"/>
              </a:lnSpc>
              <a:spcBef>
                <a:spcPts val="600"/>
              </a:spcBef>
            </a:pPr>
            <a:r>
              <a:rPr lang="en-US" sz="7200" dirty="0" smtClean="0">
                <a:latin typeface="Verdana" panose="020B0604030504040204" pitchFamily="34" charset="0"/>
                <a:ea typeface="Verdana" panose="020B0604030504040204" pitchFamily="34" charset="0"/>
              </a:rPr>
              <a:t>The GCF Secretariat then reviews the request, planned activities, and the proposed budget. It also reviews the Financial Management Capacity Assessment, where applicable.</a:t>
            </a:r>
            <a:br>
              <a:rPr lang="en-US" sz="7200" dirty="0" smtClean="0">
                <a:latin typeface="Verdana" panose="020B0604030504040204" pitchFamily="34" charset="0"/>
                <a:ea typeface="Verdana" panose="020B0604030504040204" pitchFamily="34" charset="0"/>
              </a:rPr>
            </a:br>
            <a:r>
              <a:rPr lang="en-US" sz="7200" dirty="0" smtClean="0">
                <a:latin typeface="Verdana" panose="020B0604030504040204" pitchFamily="34" charset="0"/>
                <a:ea typeface="Verdana" panose="020B0604030504040204" pitchFamily="34" charset="0"/>
              </a:rPr>
              <a:t/>
            </a:r>
            <a:br>
              <a:rPr lang="en-US" sz="7200" dirty="0" smtClean="0">
                <a:latin typeface="Verdana" panose="020B0604030504040204" pitchFamily="34" charset="0"/>
                <a:ea typeface="Verdana" panose="020B0604030504040204" pitchFamily="34" charset="0"/>
              </a:rPr>
            </a:br>
            <a:r>
              <a:rPr lang="en-US" sz="7200" cap="all" dirty="0" err="1" smtClean="0">
                <a:latin typeface="Verdana" panose="020B0604030504040204" pitchFamily="34" charset="0"/>
                <a:ea typeface="Verdana" panose="020B0604030504040204" pitchFamily="34" charset="0"/>
              </a:rPr>
              <a:t>NDA:</a:t>
            </a:r>
            <a:r>
              <a:rPr lang="en-US" sz="7200" dirty="0" err="1" smtClean="0">
                <a:latin typeface="Verdana" panose="020B0604030504040204" pitchFamily="34" charset="0"/>
                <a:ea typeface="Verdana" panose="020B0604030504040204" pitchFamily="34" charset="0"/>
              </a:rPr>
              <a:t>In</a:t>
            </a:r>
            <a:r>
              <a:rPr lang="en-US" sz="7200" dirty="0" smtClean="0">
                <a:latin typeface="Verdana" panose="020B0604030504040204" pitchFamily="34" charset="0"/>
                <a:ea typeface="Verdana" panose="020B0604030504040204" pitchFamily="34" charset="0"/>
              </a:rPr>
              <a:t> the process of its review, the GCF Secretariat may request the NDA or focal point to provide additional information, and may also propose revisions. </a:t>
            </a:r>
          </a:p>
          <a:p>
            <a:pPr>
              <a:lnSpc>
                <a:spcPct val="120000"/>
              </a:lnSpc>
              <a:spcBef>
                <a:spcPts val="600"/>
              </a:spcBef>
            </a:pPr>
            <a:r>
              <a:rPr lang="en-US" sz="7200" dirty="0" smtClean="0">
                <a:latin typeface="Verdana" panose="020B0604030504040204" pitchFamily="34" charset="0"/>
                <a:ea typeface="Verdana" panose="020B0604030504040204" pitchFamily="34" charset="0"/>
              </a:rPr>
              <a:t>A readiness proposal may therefore go through several drafts, based on discussions between the NDA and GCF Secretariat.</a:t>
            </a:r>
          </a:p>
          <a:p>
            <a:pPr>
              <a:lnSpc>
                <a:spcPct val="120000"/>
              </a:lnSpc>
              <a:spcBef>
                <a:spcPts val="600"/>
              </a:spcBef>
            </a:pPr>
            <a:r>
              <a:rPr lang="en-US" sz="7200" dirty="0" smtClean="0">
                <a:latin typeface="Verdana" panose="020B0604030504040204" pitchFamily="34" charset="0"/>
                <a:ea typeface="Verdana" panose="020B0604030504040204" pitchFamily="34" charset="0"/>
              </a:rPr>
              <a:t>After review and revision if necessary, the final proposal is submitted by the NDA or focal point to the GCF Secretariat.</a:t>
            </a:r>
          </a:p>
          <a:p>
            <a:pPr>
              <a:lnSpc>
                <a:spcPct val="120000"/>
              </a:lnSpc>
              <a:spcBef>
                <a:spcPts val="600"/>
              </a:spcBef>
            </a:pPr>
            <a:r>
              <a:rPr lang="en-US" sz="7200" dirty="0" smtClean="0">
                <a:latin typeface="Verdana" panose="020B0604030504040204" pitchFamily="34" charset="0"/>
                <a:ea typeface="Verdana" panose="020B0604030504040204" pitchFamily="34" charset="0"/>
              </a:rPr>
              <a:t/>
            </a:r>
            <a:br>
              <a:rPr lang="en-US" sz="7200" dirty="0" smtClean="0">
                <a:latin typeface="Verdana" panose="020B0604030504040204" pitchFamily="34" charset="0"/>
                <a:ea typeface="Verdana" panose="020B0604030504040204" pitchFamily="34" charset="0"/>
              </a:rPr>
            </a:br>
            <a:r>
              <a:rPr lang="en-US" sz="7200" cap="all" dirty="0" smtClean="0">
                <a:latin typeface="Verdana" panose="020B0604030504040204" pitchFamily="34" charset="0"/>
                <a:ea typeface="Verdana" panose="020B0604030504040204" pitchFamily="34" charset="0"/>
              </a:rPr>
              <a:t>DIRECT ACCESS ENTITY: </a:t>
            </a:r>
            <a:r>
              <a:rPr lang="en-US" sz="7200" dirty="0" smtClean="0">
                <a:latin typeface="Verdana" panose="020B0604030504040204" pitchFamily="34" charset="0"/>
                <a:ea typeface="Verdana" panose="020B0604030504040204" pitchFamily="34" charset="0"/>
              </a:rPr>
              <a:t>The Direct Access Entity may be required to provide further information, or to work with the NDA to make revisions to the readiness request, based upon discussions between the NDA and the GCF Secretariat during the review process. </a:t>
            </a:r>
          </a:p>
          <a:p>
            <a:pPr>
              <a:lnSpc>
                <a:spcPct val="120000"/>
              </a:lnSpc>
              <a:spcBef>
                <a:spcPts val="600"/>
              </a:spcBef>
            </a:pPr>
            <a:r>
              <a:rPr lang="en-US" sz="7200" dirty="0" smtClean="0">
                <a:latin typeface="Verdana" panose="020B0604030504040204" pitchFamily="34" charset="0"/>
                <a:ea typeface="Verdana" panose="020B0604030504040204" pitchFamily="34" charset="0"/>
              </a:rPr>
              <a:t/>
            </a:r>
            <a:br>
              <a:rPr lang="en-US" sz="7200" dirty="0" smtClean="0">
                <a:latin typeface="Verdana" panose="020B0604030504040204" pitchFamily="34" charset="0"/>
                <a:ea typeface="Verdana" panose="020B0604030504040204" pitchFamily="34" charset="0"/>
              </a:rPr>
            </a:br>
            <a:r>
              <a:rPr lang="en-US" sz="7200" cap="all" dirty="0" smtClean="0">
                <a:latin typeface="Verdana" panose="020B0604030504040204" pitchFamily="34" charset="0"/>
                <a:ea typeface="Verdana" panose="020B0604030504040204" pitchFamily="34" charset="0"/>
              </a:rPr>
              <a:t>DELIVERY PARTNER: </a:t>
            </a:r>
            <a:r>
              <a:rPr lang="en-US" sz="7200" dirty="0" smtClean="0">
                <a:latin typeface="Verdana" panose="020B0604030504040204" pitchFamily="34" charset="0"/>
                <a:ea typeface="Verdana" panose="020B0604030504040204" pitchFamily="34" charset="0"/>
              </a:rPr>
              <a:t>Assist NDA in providing further information to the GCF Secretariat as requested</a:t>
            </a:r>
            <a:r>
              <a:rPr lang="en-US" sz="6200" dirty="0" smtClean="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92578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78971"/>
          </a:xfrm>
        </p:spPr>
        <p:txBody>
          <a:bodyPr>
            <a:normAutofit fontScale="90000"/>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938892" y="1687285"/>
            <a:ext cx="10926536" cy="3984172"/>
          </a:xfrm>
        </p:spPr>
        <p:txBody>
          <a:bodyPr>
            <a:noAutofit/>
          </a:bodyPr>
          <a:lstStyle/>
          <a:p>
            <a:pPr marL="0" indent="0" algn="just">
              <a:buNone/>
            </a:pPr>
            <a:r>
              <a:rPr lang="en-US" sz="2400" dirty="0" smtClean="0">
                <a:solidFill>
                  <a:schemeClr val="accent2">
                    <a:lumMod val="50000"/>
                  </a:schemeClr>
                </a:solidFill>
                <a:latin typeface="Verdana" panose="020B0604030504040204" pitchFamily="34" charset="0"/>
                <a:ea typeface="Verdana" panose="020B0604030504040204" pitchFamily="34" charset="0"/>
              </a:rPr>
              <a:t>3. Legal arrangements and first disbursement</a:t>
            </a:r>
          </a:p>
          <a:p>
            <a:pPr algn="just">
              <a:lnSpc>
                <a:spcPct val="120000"/>
              </a:lnSpc>
              <a:spcBef>
                <a:spcPts val="600"/>
              </a:spcBef>
            </a:pPr>
            <a:r>
              <a:rPr lang="en-US" sz="1800" dirty="0" smtClean="0">
                <a:latin typeface="Verdana" panose="020B0604030504040204" pitchFamily="34" charset="0"/>
                <a:ea typeface="Verdana" panose="020B0604030504040204" pitchFamily="34" charset="0"/>
              </a:rPr>
              <a:t>Following approval, legal arrangements are concluded in the form of a </a:t>
            </a:r>
            <a:r>
              <a:rPr lang="en-US" sz="1800" dirty="0" smtClean="0">
                <a:latin typeface="Verdana" panose="020B0604030504040204" pitchFamily="34" charset="0"/>
                <a:ea typeface="Verdana" panose="020B0604030504040204" pitchFamily="34" charset="0"/>
                <a:hlinkClick r:id="rId2"/>
              </a:rPr>
              <a:t>grant agreement</a:t>
            </a:r>
            <a:r>
              <a:rPr lang="en-US" sz="1800" dirty="0" smtClean="0">
                <a:latin typeface="Verdana" panose="020B0604030504040204" pitchFamily="34" charset="0"/>
                <a:ea typeface="Verdana" panose="020B0604030504040204" pitchFamily="34" charset="0"/>
              </a:rPr>
              <a:t> with the grant recipient which include and incorporate the </a:t>
            </a:r>
            <a:r>
              <a:rPr lang="en-US" sz="1800" dirty="0" smtClean="0">
                <a:latin typeface="Verdana" panose="020B0604030504040204" pitchFamily="34" charset="0"/>
                <a:ea typeface="Verdana" panose="020B0604030504040204" pitchFamily="34" charset="0"/>
                <a:hlinkClick r:id="rId3"/>
              </a:rPr>
              <a:t>Standard Conditions</a:t>
            </a:r>
            <a:r>
              <a:rPr lang="en-US" sz="1800" dirty="0" smtClean="0">
                <a:latin typeface="Verdana" panose="020B0604030504040204" pitchFamily="34" charset="0"/>
                <a:ea typeface="Verdana" panose="020B0604030504040204" pitchFamily="34" charset="0"/>
              </a:rPr>
              <a:t>.</a:t>
            </a:r>
            <a:endParaRPr lang="en-US" sz="1800" dirty="0">
              <a:latin typeface="Verdana" panose="020B0604030504040204" pitchFamily="34" charset="0"/>
              <a:ea typeface="Verdana" panose="020B0604030504040204" pitchFamily="34" charset="0"/>
            </a:endParaRPr>
          </a:p>
          <a:p>
            <a:pPr algn="just">
              <a:lnSpc>
                <a:spcPct val="120000"/>
              </a:lnSpc>
              <a:spcBef>
                <a:spcPts val="600"/>
              </a:spcBef>
            </a:pPr>
            <a:r>
              <a:rPr lang="en-US" sz="1800" cap="all" dirty="0" smtClean="0">
                <a:latin typeface="Verdana" panose="020B0604030504040204" pitchFamily="34" charset="0"/>
                <a:ea typeface="Verdana" panose="020B0604030504040204" pitchFamily="34" charset="0"/>
              </a:rPr>
              <a:t>GRANT RECIPIENT</a:t>
            </a:r>
            <a:r>
              <a:rPr lang="en-US" sz="1800" cap="all" dirty="0" smtClean="0">
                <a:latin typeface="Verdana" panose="020B0604030504040204" pitchFamily="34" charset="0"/>
                <a:ea typeface="Verdana" panose="020B0604030504040204" pitchFamily="34" charset="0"/>
              </a:rPr>
              <a:t>: </a:t>
            </a:r>
            <a:r>
              <a:rPr lang="en-US" sz="1800" dirty="0" smtClean="0">
                <a:latin typeface="Verdana" panose="020B0604030504040204" pitchFamily="34" charset="0"/>
                <a:ea typeface="Verdana" panose="020B0604030504040204" pitchFamily="34" charset="0"/>
              </a:rPr>
              <a:t>The </a:t>
            </a:r>
            <a:r>
              <a:rPr lang="en-US" sz="1800" dirty="0" smtClean="0">
                <a:latin typeface="Verdana" panose="020B0604030504040204" pitchFamily="34" charset="0"/>
                <a:ea typeface="Verdana" panose="020B0604030504040204" pitchFamily="34" charset="0"/>
              </a:rPr>
              <a:t>grant recipient may be the Delivery Partner, the NDA or the Direct Access Entity, depending upon who will receive and manage the disbursement of funds.</a:t>
            </a:r>
          </a:p>
          <a:p>
            <a:pPr algn="just">
              <a:lnSpc>
                <a:spcPct val="120000"/>
              </a:lnSpc>
              <a:spcBef>
                <a:spcPts val="600"/>
              </a:spcBef>
            </a:pPr>
            <a:r>
              <a:rPr lang="en-US" sz="1800" dirty="0" smtClean="0">
                <a:latin typeface="Verdana" panose="020B0604030504040204" pitchFamily="34" charset="0"/>
                <a:ea typeface="Verdana" panose="020B0604030504040204" pitchFamily="34" charset="0"/>
              </a:rPr>
              <a:t>To make the grant agreement effective, a </a:t>
            </a:r>
            <a:r>
              <a:rPr lang="en-US" sz="1800" dirty="0" smtClean="0">
                <a:latin typeface="Verdana" panose="020B0604030504040204" pitchFamily="34" charset="0"/>
                <a:ea typeface="Verdana" panose="020B0604030504040204" pitchFamily="34" charset="0"/>
                <a:hlinkClick r:id="rId4"/>
              </a:rPr>
              <a:t>legal opinion</a:t>
            </a:r>
            <a:r>
              <a:rPr lang="en-US" sz="1800" dirty="0" smtClean="0">
                <a:latin typeface="Verdana" panose="020B0604030504040204" pitchFamily="34" charset="0"/>
                <a:ea typeface="Verdana" panose="020B0604030504040204" pitchFamily="34" charset="0"/>
              </a:rPr>
              <a:t> on the agreement needs to be communicated to the GCF Secretariat. The grant recipient must also submit a </a:t>
            </a:r>
            <a:r>
              <a:rPr lang="en-US" sz="1800" dirty="0" smtClean="0">
                <a:latin typeface="Verdana" panose="020B0604030504040204" pitchFamily="34" charset="0"/>
                <a:ea typeface="Verdana" panose="020B0604030504040204" pitchFamily="34" charset="0"/>
                <a:hlinkClick r:id="rId5"/>
              </a:rPr>
              <a:t>Letter of Authorization</a:t>
            </a:r>
            <a:r>
              <a:rPr lang="en-US" sz="1800" dirty="0" smtClean="0">
                <a:latin typeface="Verdana" panose="020B0604030504040204" pitchFamily="34" charset="0"/>
                <a:ea typeface="Verdana" panose="020B0604030504040204" pitchFamily="34" charset="0"/>
              </a:rPr>
              <a:t> to confirm that authorized/designated officers may submit requests for disbursements under the grant agreement. Such a letter must be accompanied with evidence to verify the signatures of the officers (for example, copy of passport personal information page). </a:t>
            </a:r>
          </a:p>
          <a:p>
            <a:pPr algn="just"/>
            <a:endParaRPr lang="en-US"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95026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10515600" cy="478971"/>
          </a:xfrm>
        </p:spPr>
        <p:txBody>
          <a:bodyPr>
            <a:normAutofit fontScale="90000"/>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1363435" y="1676400"/>
            <a:ext cx="10164536" cy="3624943"/>
          </a:xfrm>
        </p:spPr>
        <p:txBody>
          <a:bodyPr>
            <a:noAutofit/>
          </a:bodyPr>
          <a:lstStyle/>
          <a:p>
            <a:pPr marL="0" indent="0" algn="just">
              <a:buNone/>
            </a:pPr>
            <a:r>
              <a:rPr lang="en-US" sz="2400" dirty="0" smtClean="0">
                <a:solidFill>
                  <a:schemeClr val="accent2">
                    <a:lumMod val="50000"/>
                  </a:schemeClr>
                </a:solidFill>
                <a:latin typeface="Verdana" panose="020B0604030504040204" pitchFamily="34" charset="0"/>
                <a:ea typeface="Verdana" panose="020B0604030504040204" pitchFamily="34" charset="0"/>
              </a:rPr>
              <a:t>3. Legal arrangements and first disbursement</a:t>
            </a:r>
          </a:p>
          <a:p>
            <a:pPr algn="just">
              <a:lnSpc>
                <a:spcPct val="120000"/>
              </a:lnSpc>
              <a:spcBef>
                <a:spcPts val="600"/>
              </a:spcBef>
            </a:pPr>
            <a:r>
              <a:rPr lang="en-US" sz="1800" dirty="0" smtClean="0">
                <a:latin typeface="Verdana" panose="020B0604030504040204" pitchFamily="34" charset="0"/>
                <a:ea typeface="Verdana" panose="020B0604030504040204" pitchFamily="34" charset="0"/>
              </a:rPr>
              <a:t>The </a:t>
            </a:r>
            <a:r>
              <a:rPr lang="en-US" sz="1800" dirty="0" smtClean="0">
                <a:latin typeface="Verdana" panose="020B0604030504040204" pitchFamily="34" charset="0"/>
                <a:ea typeface="Verdana" panose="020B0604030504040204" pitchFamily="34" charset="0"/>
              </a:rPr>
              <a:t>GCF Secretariat will notify the NDA or focal point and the grant recipient (if this is not the NDA or focal point) on the effectiveness of the legal arrangements. This date will generally be at the start of the relevant quarter, i.e. 1 January, 1 April, 1 July, or 1 October. </a:t>
            </a:r>
          </a:p>
          <a:p>
            <a:pPr algn="just">
              <a:lnSpc>
                <a:spcPct val="120000"/>
              </a:lnSpc>
              <a:spcBef>
                <a:spcPts val="600"/>
              </a:spcBef>
            </a:pPr>
            <a:r>
              <a:rPr lang="en-US" sz="1800" dirty="0" smtClean="0">
                <a:latin typeface="Verdana" panose="020B0604030504040204" pitchFamily="34" charset="0"/>
                <a:ea typeface="Verdana" panose="020B0604030504040204" pitchFamily="34" charset="0"/>
              </a:rPr>
              <a:t>When the legal arrangements come into force and effect, the GCF Secretariat releases the first tranche of funding. Readiness resources are received to the bank account of the signing party of the grant agreement. </a:t>
            </a:r>
          </a:p>
          <a:p>
            <a:pPr algn="just">
              <a:lnSpc>
                <a:spcPct val="120000"/>
              </a:lnSpc>
              <a:spcBef>
                <a:spcPts val="600"/>
              </a:spcBef>
            </a:pPr>
            <a:r>
              <a:rPr lang="en-US" sz="1800" dirty="0" smtClean="0">
                <a:latin typeface="Verdana" panose="020B0604030504040204" pitchFamily="34" charset="0"/>
                <a:ea typeface="Verdana" panose="020B0604030504040204" pitchFamily="34" charset="0"/>
              </a:rPr>
              <a:t>Alternatively, approved proposals may be covered under executed Readiness Framework Agreements with Delivery Partners.</a:t>
            </a:r>
          </a:p>
          <a:p>
            <a:pPr algn="just"/>
            <a:endParaRPr lang="en-US"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31111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38200" y="1251857"/>
            <a:ext cx="10929257" cy="5131934"/>
          </a:xfrm>
        </p:spPr>
        <p:txBody>
          <a:bodyPr>
            <a:normAutofit fontScale="25000" lnSpcReduction="20000"/>
          </a:bodyPr>
          <a:lstStyle/>
          <a:p>
            <a:pPr marL="0" indent="0" algn="ctr">
              <a:buNone/>
            </a:pPr>
            <a:r>
              <a:rPr lang="en-US" sz="9600" dirty="0" smtClean="0">
                <a:solidFill>
                  <a:schemeClr val="accent2">
                    <a:lumMod val="50000"/>
                  </a:schemeClr>
                </a:solidFill>
                <a:latin typeface="Verdana" panose="020B0604030504040204" pitchFamily="34" charset="0"/>
                <a:ea typeface="Verdana" panose="020B0604030504040204" pitchFamily="34" charset="0"/>
              </a:rPr>
              <a:t>4. Implementation, monitoring and reporting</a:t>
            </a:r>
          </a:p>
          <a:p>
            <a:pPr marL="0" indent="0">
              <a:buNone/>
            </a:pPr>
            <a:endParaRPr lang="en-US" sz="9600" dirty="0" smtClean="0">
              <a:latin typeface="Verdana" panose="020B0604030504040204" pitchFamily="34" charset="0"/>
              <a:ea typeface="Verdana" panose="020B0604030504040204" pitchFamily="34" charset="0"/>
            </a:endParaRPr>
          </a:p>
          <a:p>
            <a:pPr>
              <a:lnSpc>
                <a:spcPct val="120000"/>
              </a:lnSpc>
              <a:spcBef>
                <a:spcPts val="600"/>
              </a:spcBef>
            </a:pPr>
            <a:r>
              <a:rPr lang="en-US" sz="8000" cap="all" dirty="0" smtClean="0">
                <a:latin typeface="Verdana" panose="020B0604030504040204" pitchFamily="34" charset="0"/>
                <a:ea typeface="Verdana" panose="020B0604030504040204" pitchFamily="34" charset="0"/>
              </a:rPr>
              <a:t>GRANT RECIPIENT: </a:t>
            </a:r>
            <a:r>
              <a:rPr lang="en-US" sz="8000" dirty="0" smtClean="0">
                <a:latin typeface="Verdana" panose="020B0604030504040204" pitchFamily="34" charset="0"/>
                <a:ea typeface="Verdana" panose="020B0604030504040204" pitchFamily="34" charset="0"/>
              </a:rPr>
              <a:t>Readiness activities are implemented in line with specifications of the agreed work plan and budget. </a:t>
            </a:r>
          </a:p>
          <a:p>
            <a:pPr>
              <a:lnSpc>
                <a:spcPct val="120000"/>
              </a:lnSpc>
              <a:spcBef>
                <a:spcPts val="600"/>
              </a:spcBef>
            </a:pPr>
            <a:r>
              <a:rPr lang="en-US" sz="8000" dirty="0" smtClean="0">
                <a:latin typeface="Verdana" panose="020B0604030504040204" pitchFamily="34" charset="0"/>
                <a:ea typeface="Verdana" panose="020B0604030504040204" pitchFamily="34" charset="0"/>
              </a:rPr>
              <a:t>A financial management system should be maintained, with separate accounts (i.e. bank account or ledger) and records for readiness support. </a:t>
            </a:r>
          </a:p>
          <a:p>
            <a:pPr>
              <a:lnSpc>
                <a:spcPct val="120000"/>
              </a:lnSpc>
              <a:spcBef>
                <a:spcPts val="600"/>
              </a:spcBef>
            </a:pPr>
            <a:r>
              <a:rPr lang="en-US" sz="8000" dirty="0" smtClean="0">
                <a:latin typeface="Verdana" panose="020B0604030504040204" pitchFamily="34" charset="0"/>
                <a:ea typeface="Verdana" panose="020B0604030504040204" pitchFamily="34" charset="0"/>
              </a:rPr>
              <a:t>The grant recipient reports to GCF, on an agreed schedule, against the work plan, budget, and agreed targets; and proposes potential revisions or adaptations, as required, to future implementation plans. </a:t>
            </a:r>
          </a:p>
          <a:p>
            <a:pPr>
              <a:lnSpc>
                <a:spcPct val="120000"/>
              </a:lnSpc>
              <a:spcBef>
                <a:spcPts val="600"/>
              </a:spcBef>
            </a:pPr>
            <a:r>
              <a:rPr lang="en-US" sz="8000" dirty="0" smtClean="0">
                <a:latin typeface="Verdana" panose="020B0604030504040204" pitchFamily="34" charset="0"/>
                <a:ea typeface="Verdana" panose="020B0604030504040204" pitchFamily="34" charset="0"/>
              </a:rPr>
              <a:t>Financial statements should be prepared in accordance with consistently applied accounting standards, audited on an annual basis by reputable independent auditors, and furnished to the GCF Secretariat in accordance with the reporting requirements set in the grant agreement. </a:t>
            </a:r>
          </a:p>
          <a:p>
            <a:pPr>
              <a:lnSpc>
                <a:spcPct val="120000"/>
              </a:lnSpc>
              <a:spcBef>
                <a:spcPts val="600"/>
              </a:spcBef>
            </a:pPr>
            <a:r>
              <a:rPr lang="en-US" sz="8000" dirty="0" smtClean="0">
                <a:latin typeface="Verdana" panose="020B0604030504040204" pitchFamily="34" charset="0"/>
                <a:ea typeface="Verdana" panose="020B0604030504040204" pitchFamily="34" charset="0"/>
              </a:rPr>
              <a:t>Reports submitted to the GCF Secretariat will be disclosed on the GCF website in accordance with the GCF interim disclosure policy.</a:t>
            </a:r>
          </a:p>
        </p:txBody>
      </p:sp>
    </p:spTree>
    <p:extLst>
      <p:ext uri="{BB962C8B-B14F-4D97-AF65-F5344CB8AC3E}">
        <p14:creationId xmlns:p14="http://schemas.microsoft.com/office/powerpoint/2010/main" val="16325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6820"/>
            <a:ext cx="9144000" cy="543151"/>
          </a:xfrm>
        </p:spPr>
        <p:txBody>
          <a:bodyPr>
            <a:normAutofit/>
          </a:bodyPr>
          <a:lstStyle/>
          <a:p>
            <a:r>
              <a:rPr lang="en-US" sz="2800" b="1" dirty="0">
                <a:latin typeface="Verdana" panose="020B0604030504040204" pitchFamily="34" charset="0"/>
                <a:ea typeface="Verdana" panose="020B0604030504040204" pitchFamily="34" charset="0"/>
              </a:rPr>
              <a:t>About the Green Climate Fund</a:t>
            </a:r>
          </a:p>
        </p:txBody>
      </p:sp>
      <p:sp>
        <p:nvSpPr>
          <p:cNvPr id="3" name="Rectangle 2"/>
          <p:cNvSpPr/>
          <p:nvPr/>
        </p:nvSpPr>
        <p:spPr>
          <a:xfrm>
            <a:off x="642257" y="1109400"/>
            <a:ext cx="11212285" cy="3170099"/>
          </a:xfrm>
          <a:prstGeom prst="rect">
            <a:avLst/>
          </a:prstGeom>
        </p:spPr>
        <p:txBody>
          <a:bodyPr wrap="square">
            <a:spAutoFit/>
          </a:bodyPr>
          <a:lstStyle/>
          <a:p>
            <a:pPr>
              <a:spcBef>
                <a:spcPts val="600"/>
              </a:spcBef>
            </a:pPr>
            <a:r>
              <a:rPr lang="en-US" sz="2000" b="0" i="0" dirty="0" smtClean="0">
                <a:solidFill>
                  <a:srgbClr val="404040"/>
                </a:solidFill>
                <a:effectLst/>
                <a:latin typeface="Verdana" panose="020B0604030504040204" pitchFamily="34" charset="0"/>
                <a:ea typeface="Verdana" panose="020B0604030504040204" pitchFamily="34" charset="0"/>
              </a:rPr>
              <a:t>The Green Climate Fund has been given a unique role as the largest international fund dedicated exclusively to aid developing counties deal with climate change. The aim of all GCF activities is to support developing countries limit or reduce their greenhouse gas emissions, and adapt to climate change impacts.</a:t>
            </a: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b="0" i="0" dirty="0" smtClean="0">
                <a:solidFill>
                  <a:srgbClr val="404040"/>
                </a:solidFill>
                <a:effectLst/>
                <a:latin typeface="Verdana" panose="020B0604030504040204" pitchFamily="34" charset="0"/>
                <a:ea typeface="Verdana" panose="020B0604030504040204" pitchFamily="34" charset="0"/>
              </a:rPr>
              <a:t>GCF has a multi-layered approach to mobilize climate finance, working directly with the public and private sectors. It is important to note that developing countries are in the driving seat of GCF’s targeting and disbursement of climate finance. </a:t>
            </a:r>
            <a:r>
              <a:rPr lang="en-US" sz="2000" b="1" i="0" u="none" strike="noStrike" dirty="0" smtClean="0">
                <a:solidFill>
                  <a:srgbClr val="327ACD"/>
                </a:solidFill>
                <a:effectLst/>
                <a:latin typeface="Verdana" panose="020B0604030504040204" pitchFamily="34" charset="0"/>
                <a:ea typeface="Verdana" panose="020B0604030504040204" pitchFamily="34" charset="0"/>
                <a:hlinkClick r:id="rId2"/>
              </a:rPr>
              <a:t>National Designated Authorities (NDAs)</a:t>
            </a:r>
            <a:r>
              <a:rPr lang="en-US" sz="2000" b="0" i="0" dirty="0" smtClean="0">
                <a:solidFill>
                  <a:srgbClr val="404040"/>
                </a:solidFill>
                <a:effectLst/>
                <a:latin typeface="Verdana" panose="020B0604030504040204" pitchFamily="34" charset="0"/>
                <a:ea typeface="Verdana" panose="020B0604030504040204" pitchFamily="34" charset="0"/>
              </a:rPr>
              <a:t> for each developing country act as the country’s interface with the Fund, and are involved closely in all of GCF’s funding processes.</a:t>
            </a:r>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61326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381000" y="1045029"/>
            <a:ext cx="10972800" cy="5131934"/>
          </a:xfrm>
        </p:spPr>
        <p:txBody>
          <a:bodyPr>
            <a:normAutofit/>
          </a:bodyPr>
          <a:lstStyle/>
          <a:p>
            <a:pPr marL="0" indent="0" algn="ctr">
              <a:buNone/>
            </a:pPr>
            <a:r>
              <a:rPr lang="en-US" sz="2600" dirty="0" smtClean="0">
                <a:solidFill>
                  <a:schemeClr val="accent2">
                    <a:lumMod val="50000"/>
                  </a:schemeClr>
                </a:solidFill>
                <a:latin typeface="Verdana" panose="020B0604030504040204" pitchFamily="34" charset="0"/>
                <a:ea typeface="Verdana" panose="020B0604030504040204" pitchFamily="34" charset="0"/>
              </a:rPr>
              <a:t>5. Completion and grant closure</a:t>
            </a:r>
          </a:p>
          <a:p>
            <a:pPr marL="0" indent="0">
              <a:buNone/>
            </a:pPr>
            <a:endParaRPr lang="en-US" sz="2100" dirty="0" smtClean="0">
              <a:latin typeface="Verdana" panose="020B0604030504040204" pitchFamily="34" charset="0"/>
              <a:ea typeface="Verdana" panose="020B0604030504040204" pitchFamily="34" charset="0"/>
            </a:endParaRPr>
          </a:p>
          <a:p>
            <a:pPr>
              <a:lnSpc>
                <a:spcPct val="170000"/>
              </a:lnSpc>
            </a:pPr>
            <a:r>
              <a:rPr lang="en-US" sz="2000" cap="all" dirty="0" smtClean="0">
                <a:latin typeface="Verdana" panose="020B0604030504040204" pitchFamily="34" charset="0"/>
                <a:ea typeface="Verdana" panose="020B0604030504040204" pitchFamily="34" charset="0"/>
              </a:rPr>
              <a:t>GRANT RECIPIENT: </a:t>
            </a:r>
            <a:r>
              <a:rPr lang="en-US" sz="2000" dirty="0" smtClean="0">
                <a:latin typeface="Verdana" panose="020B0604030504040204" pitchFamily="34" charset="0"/>
                <a:ea typeface="Verdana" panose="020B0604030504040204" pitchFamily="34" charset="0"/>
              </a:rPr>
              <a:t>Towards the end of the readiness grant implementation period, the GCF Secretariat and the grant recipient take stock of achievements and progress, and agree on next steps. </a:t>
            </a:r>
          </a:p>
          <a:p>
            <a:pPr>
              <a:lnSpc>
                <a:spcPct val="170000"/>
              </a:lnSpc>
            </a:pPr>
            <a:r>
              <a:rPr lang="en-US" sz="2000" dirty="0" smtClean="0">
                <a:latin typeface="Verdana" panose="020B0604030504040204" pitchFamily="34" charset="0"/>
                <a:ea typeface="Verdana" panose="020B0604030504040204" pitchFamily="34" charset="0"/>
              </a:rPr>
              <a:t>When relevant, GCF proceeds to close the readiness grant.</a:t>
            </a:r>
          </a:p>
          <a:p>
            <a:endParaRPr lang="en-US" sz="9600" dirty="0" smtClean="0">
              <a:latin typeface="Verdana" panose="020B0604030504040204" pitchFamily="34" charset="0"/>
              <a:ea typeface="Verdana" panose="020B0604030504040204" pitchFamily="34" charset="0"/>
            </a:endParaRPr>
          </a:p>
          <a:p>
            <a:endParaRPr lang="en-US" sz="48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64190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Getting Accreditation</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1600200" y="1436915"/>
            <a:ext cx="9644743" cy="5131934"/>
          </a:xfrm>
        </p:spPr>
        <p:txBody>
          <a:bodyPr>
            <a:normAutofit fontScale="25000" lnSpcReduction="20000"/>
          </a:bodyPr>
          <a:lstStyle/>
          <a:p>
            <a:pPr marL="0" indent="0" algn="ctr">
              <a:buNone/>
            </a:pPr>
            <a:r>
              <a:rPr lang="en-US" sz="9600" dirty="0">
                <a:solidFill>
                  <a:schemeClr val="accent2">
                    <a:lumMod val="50000"/>
                  </a:schemeClr>
                </a:solidFill>
                <a:latin typeface="Verdana" panose="020B0604030504040204" pitchFamily="34" charset="0"/>
                <a:ea typeface="Verdana" panose="020B0604030504040204" pitchFamily="34" charset="0"/>
              </a:rPr>
              <a:t>What are Accredited Entities</a:t>
            </a:r>
            <a:r>
              <a:rPr lang="en-US" sz="9600" dirty="0" smtClean="0">
                <a:solidFill>
                  <a:schemeClr val="accent2">
                    <a:lumMod val="50000"/>
                  </a:schemeClr>
                </a:solidFill>
                <a:latin typeface="Verdana" panose="020B0604030504040204" pitchFamily="34" charset="0"/>
                <a:ea typeface="Verdana" panose="020B0604030504040204" pitchFamily="34" charset="0"/>
              </a:rPr>
              <a:t>?</a:t>
            </a:r>
          </a:p>
          <a:p>
            <a:pPr marL="0" indent="0">
              <a:lnSpc>
                <a:spcPct val="120000"/>
              </a:lnSpc>
              <a:spcBef>
                <a:spcPts val="0"/>
              </a:spcBef>
              <a:buNone/>
            </a:pPr>
            <a:r>
              <a:rPr lang="en-US" sz="4800" dirty="0" smtClean="0">
                <a:latin typeface="Verdana" panose="020B0604030504040204" pitchFamily="34" charset="0"/>
                <a:ea typeface="Verdana" panose="020B0604030504040204" pitchFamily="34" charset="0"/>
              </a:rPr>
              <a:t/>
            </a:r>
            <a:br>
              <a:rPr lang="en-US" sz="4800" dirty="0" smtClean="0">
                <a:latin typeface="Verdana" panose="020B0604030504040204" pitchFamily="34" charset="0"/>
                <a:ea typeface="Verdana" panose="020B0604030504040204" pitchFamily="34" charset="0"/>
              </a:rPr>
            </a:br>
            <a:r>
              <a:rPr lang="en-US" sz="5500" dirty="0">
                <a:latin typeface="Verdana" panose="020B0604030504040204" pitchFamily="34" charset="0"/>
                <a:ea typeface="Verdana" panose="020B0604030504040204" pitchFamily="34" charset="0"/>
              </a:rPr>
              <a:t> </a:t>
            </a:r>
            <a:r>
              <a:rPr lang="en-US" sz="5500" dirty="0" smtClean="0">
                <a:latin typeface="Verdana" panose="020B0604030504040204" pitchFamily="34" charset="0"/>
                <a:ea typeface="Verdana" panose="020B0604030504040204" pitchFamily="34" charset="0"/>
              </a:rPr>
              <a:t/>
            </a:r>
            <a:br>
              <a:rPr lang="en-US" sz="5500" dirty="0" smtClean="0">
                <a:latin typeface="Verdana" panose="020B0604030504040204" pitchFamily="34" charset="0"/>
                <a:ea typeface="Verdana" panose="020B0604030504040204" pitchFamily="34" charset="0"/>
              </a:rPr>
            </a:br>
            <a:r>
              <a:rPr lang="en-US" sz="7200" dirty="0">
                <a:latin typeface="Verdana" panose="020B0604030504040204" pitchFamily="34" charset="0"/>
                <a:ea typeface="Verdana" panose="020B0604030504040204" pitchFamily="34" charset="0"/>
              </a:rPr>
              <a:t>GCF mobilizes climate finance by working through a wide range of organizations. Organizations seen to have specialized capacities in driving climate action may apply to become GCF Accredited Entities. They can be private, public, non-governmental, sub-national, national, regional or international bodies. They should have clear, detailed and actionable climate change projects or </a:t>
            </a:r>
            <a:r>
              <a:rPr lang="en-US" sz="7200" dirty="0" err="1">
                <a:latin typeface="Verdana" panose="020B0604030504040204" pitchFamily="34" charset="0"/>
                <a:ea typeface="Verdana" panose="020B0604030504040204" pitchFamily="34" charset="0"/>
              </a:rPr>
              <a:t>programmes</a:t>
            </a:r>
            <a:r>
              <a:rPr lang="en-US" sz="7200" dirty="0">
                <a:latin typeface="Verdana" panose="020B0604030504040204" pitchFamily="34" charset="0"/>
                <a:ea typeface="Verdana" panose="020B0604030504040204" pitchFamily="34" charset="0"/>
              </a:rPr>
              <a:t> to present to GCF progressing mitigation and adaptation. They must also meet GCF standards based on financial standards, environmental and social safeguards, and gender.</a:t>
            </a:r>
            <a:r>
              <a:rPr lang="en-US" sz="7200" dirty="0" smtClean="0">
                <a:latin typeface="Verdana" panose="020B0604030504040204" pitchFamily="34" charset="0"/>
                <a:ea typeface="Verdana" panose="020B0604030504040204" pitchFamily="34" charset="0"/>
              </a:rPr>
              <a:t/>
            </a:r>
            <a:br>
              <a:rPr lang="en-US" sz="7200" dirty="0" smtClean="0">
                <a:latin typeface="Verdana" panose="020B0604030504040204" pitchFamily="34" charset="0"/>
                <a:ea typeface="Verdana" panose="020B0604030504040204" pitchFamily="34" charset="0"/>
              </a:rPr>
            </a:br>
            <a:r>
              <a:rPr lang="en-US" sz="7200" dirty="0">
                <a:latin typeface="Verdana" panose="020B0604030504040204" pitchFamily="34" charset="0"/>
                <a:ea typeface="Verdana" panose="020B0604030504040204" pitchFamily="34" charset="0"/>
              </a:rPr>
              <a:t> </a:t>
            </a:r>
            <a:r>
              <a:rPr lang="en-US" sz="7200" dirty="0" smtClean="0">
                <a:latin typeface="Verdana" panose="020B0604030504040204" pitchFamily="34" charset="0"/>
                <a:ea typeface="Verdana" panose="020B0604030504040204" pitchFamily="34" charset="0"/>
              </a:rPr>
              <a:t/>
            </a:r>
            <a:br>
              <a:rPr lang="en-US" sz="7200" dirty="0" smtClean="0">
                <a:latin typeface="Verdana" panose="020B0604030504040204" pitchFamily="34" charset="0"/>
                <a:ea typeface="Verdana" panose="020B0604030504040204" pitchFamily="34" charset="0"/>
              </a:rPr>
            </a:br>
            <a:r>
              <a:rPr lang="en-US" sz="7200" dirty="0">
                <a:latin typeface="Verdana" panose="020B0604030504040204" pitchFamily="34" charset="0"/>
                <a:ea typeface="Verdana" panose="020B0604030504040204" pitchFamily="34" charset="0"/>
              </a:rPr>
              <a:t>Accredited Entities develop funding proposals to be considered by the Fund and oversee, supervise, manage and monitor their respective GCF-approved projects and </a:t>
            </a:r>
            <a:r>
              <a:rPr lang="en-US" sz="7200" dirty="0" err="1">
                <a:latin typeface="Verdana" panose="020B0604030504040204" pitchFamily="34" charset="0"/>
                <a:ea typeface="Verdana" panose="020B0604030504040204" pitchFamily="34" charset="0"/>
              </a:rPr>
              <a:t>programmes</a:t>
            </a:r>
            <a:r>
              <a:rPr lang="en-US" sz="5500" dirty="0">
                <a:latin typeface="Verdana" panose="020B0604030504040204" pitchFamily="34" charset="0"/>
                <a:ea typeface="Verdana" panose="020B0604030504040204" pitchFamily="34" charset="0"/>
              </a:rPr>
              <a:t>.</a:t>
            </a:r>
            <a:r>
              <a:rPr lang="en-US" sz="5500" dirty="0" smtClean="0">
                <a:latin typeface="Verdana" panose="020B0604030504040204" pitchFamily="34" charset="0"/>
                <a:ea typeface="Verdana" panose="020B0604030504040204" pitchFamily="34" charset="0"/>
              </a:rPr>
              <a:t/>
            </a:r>
            <a:br>
              <a:rPr lang="en-US" sz="5500" dirty="0" smtClean="0">
                <a:latin typeface="Verdana" panose="020B0604030504040204" pitchFamily="34" charset="0"/>
                <a:ea typeface="Verdana" panose="020B0604030504040204" pitchFamily="34" charset="0"/>
              </a:rPr>
            </a:br>
            <a:r>
              <a:rPr lang="en-US" sz="4800" dirty="0">
                <a:latin typeface="Verdana" panose="020B0604030504040204" pitchFamily="34" charset="0"/>
                <a:ea typeface="Verdana" panose="020B0604030504040204" pitchFamily="34" charset="0"/>
              </a:rPr>
              <a:t> </a:t>
            </a:r>
            <a:r>
              <a:rPr lang="en-US" sz="4800" dirty="0" smtClean="0">
                <a:latin typeface="Verdana" panose="020B0604030504040204" pitchFamily="34" charset="0"/>
                <a:ea typeface="Verdana" panose="020B0604030504040204" pitchFamily="34" charset="0"/>
              </a:rPr>
              <a:t/>
            </a:r>
            <a:br>
              <a:rPr lang="en-US" sz="4800" dirty="0" smtClean="0">
                <a:latin typeface="Verdana" panose="020B0604030504040204" pitchFamily="34" charset="0"/>
                <a:ea typeface="Verdana" panose="020B0604030504040204" pitchFamily="34" charset="0"/>
              </a:rPr>
            </a:br>
            <a:endParaRPr lang="en-US" sz="9600" dirty="0" smtClean="0">
              <a:latin typeface="Verdana" panose="020B0604030504040204" pitchFamily="34" charset="0"/>
              <a:ea typeface="Verdana" panose="020B0604030504040204" pitchFamily="34" charset="0"/>
            </a:endParaRPr>
          </a:p>
          <a:p>
            <a:endParaRPr lang="en-US" sz="48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57912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Getting Accreditation</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38200" y="1045029"/>
            <a:ext cx="10515600" cy="5131934"/>
          </a:xfrm>
        </p:spPr>
        <p:txBody>
          <a:bodyPr>
            <a:normAutofit fontScale="40000" lnSpcReduction="20000"/>
          </a:bodyPr>
          <a:lstStyle/>
          <a:p>
            <a:pPr marL="0" indent="0" algn="ctr">
              <a:buNone/>
            </a:pPr>
            <a:r>
              <a:rPr lang="en-US" sz="5100" dirty="0">
                <a:solidFill>
                  <a:schemeClr val="accent2">
                    <a:lumMod val="50000"/>
                  </a:schemeClr>
                </a:solidFill>
                <a:latin typeface="Verdana" panose="020B0604030504040204" pitchFamily="34" charset="0"/>
                <a:ea typeface="Verdana" panose="020B0604030504040204" pitchFamily="34" charset="0"/>
              </a:rPr>
              <a:t>What are Accredited Entities</a:t>
            </a:r>
            <a:r>
              <a:rPr lang="en-US" sz="5100" dirty="0" smtClean="0">
                <a:solidFill>
                  <a:schemeClr val="accent2">
                    <a:lumMod val="50000"/>
                  </a:schemeClr>
                </a:solidFill>
                <a:latin typeface="Verdana" panose="020B0604030504040204" pitchFamily="34" charset="0"/>
                <a:ea typeface="Verdana" panose="020B0604030504040204" pitchFamily="34" charset="0"/>
              </a:rPr>
              <a:t>?</a:t>
            </a:r>
          </a:p>
          <a:p>
            <a:pPr marL="0" indent="0">
              <a:lnSpc>
                <a:spcPct val="120000"/>
              </a:lnSpc>
              <a:spcBef>
                <a:spcPts val="0"/>
              </a:spcBef>
              <a:buNone/>
            </a:pPr>
            <a:r>
              <a:rPr lang="en-US" sz="4800" dirty="0" smtClean="0">
                <a:latin typeface="Verdana" panose="020B0604030504040204" pitchFamily="34" charset="0"/>
                <a:ea typeface="Verdana" panose="020B0604030504040204" pitchFamily="34" charset="0"/>
              </a:rPr>
              <a:t/>
            </a:r>
            <a:br>
              <a:rPr lang="en-US" sz="4800" dirty="0" smtClean="0">
                <a:latin typeface="Verdana" panose="020B0604030504040204" pitchFamily="34" charset="0"/>
                <a:ea typeface="Verdana" panose="020B0604030504040204" pitchFamily="34" charset="0"/>
              </a:rPr>
            </a:br>
            <a:r>
              <a:rPr lang="en-US" sz="4800" dirty="0">
                <a:latin typeface="Verdana" panose="020B0604030504040204" pitchFamily="34" charset="0"/>
                <a:ea typeface="Verdana" panose="020B0604030504040204" pitchFamily="34" charset="0"/>
              </a:rPr>
              <a:t> </a:t>
            </a:r>
            <a:r>
              <a:rPr lang="en-US" sz="4800" dirty="0" smtClean="0">
                <a:latin typeface="Verdana" panose="020B0604030504040204" pitchFamily="34" charset="0"/>
                <a:ea typeface="Verdana" panose="020B0604030504040204" pitchFamily="34" charset="0"/>
              </a:rPr>
              <a:t/>
            </a:r>
            <a:br>
              <a:rPr lang="en-US" sz="4800" dirty="0" smtClean="0">
                <a:latin typeface="Verdana" panose="020B0604030504040204" pitchFamily="34" charset="0"/>
                <a:ea typeface="Verdana" panose="020B0604030504040204" pitchFamily="34" charset="0"/>
              </a:rPr>
            </a:br>
            <a:r>
              <a:rPr lang="en-US" sz="4500" dirty="0" smtClean="0">
                <a:latin typeface="Verdana" panose="020B0604030504040204" pitchFamily="34" charset="0"/>
                <a:ea typeface="Verdana" panose="020B0604030504040204" pitchFamily="34" charset="0"/>
              </a:rPr>
              <a:t>There are two types of GCF Accredited Entities, based on access modalities: Direct Access Entities and International Access Entities.</a:t>
            </a:r>
            <a:br>
              <a:rPr lang="en-US" sz="4500" dirty="0" smtClean="0">
                <a:latin typeface="Verdana" panose="020B0604030504040204" pitchFamily="34" charset="0"/>
                <a:ea typeface="Verdana" panose="020B0604030504040204" pitchFamily="34" charset="0"/>
              </a:rPr>
            </a:br>
            <a:r>
              <a:rPr lang="en-US" sz="4500" dirty="0" smtClean="0">
                <a:latin typeface="Verdana" panose="020B0604030504040204" pitchFamily="34" charset="0"/>
                <a:ea typeface="Verdana" panose="020B0604030504040204" pitchFamily="34" charset="0"/>
              </a:rPr>
              <a:t> </a:t>
            </a:r>
          </a:p>
          <a:p>
            <a:pPr marL="0" indent="0">
              <a:lnSpc>
                <a:spcPct val="120000"/>
              </a:lnSpc>
              <a:spcBef>
                <a:spcPts val="0"/>
              </a:spcBef>
              <a:buNone/>
            </a:pPr>
            <a:r>
              <a:rPr lang="en-US" sz="4500" dirty="0" smtClean="0">
                <a:latin typeface="Verdana" panose="020B0604030504040204" pitchFamily="34" charset="0"/>
                <a:ea typeface="Verdana" panose="020B0604030504040204" pitchFamily="34" charset="0"/>
              </a:rPr>
              <a:t/>
            </a:r>
            <a:br>
              <a:rPr lang="en-US" sz="4500" dirty="0" smtClean="0">
                <a:latin typeface="Verdana" panose="020B0604030504040204" pitchFamily="34" charset="0"/>
                <a:ea typeface="Verdana" panose="020B0604030504040204" pitchFamily="34" charset="0"/>
              </a:rPr>
            </a:br>
            <a:r>
              <a:rPr lang="en-US" sz="4500" dirty="0" smtClean="0">
                <a:latin typeface="Verdana" panose="020B0604030504040204" pitchFamily="34" charset="0"/>
                <a:ea typeface="Verdana" panose="020B0604030504040204" pitchFamily="34" charset="0"/>
              </a:rPr>
              <a:t>Direct Access Entities are sub-national, national or regional organizations that need to be nominated by developing country National Designated Authorities (NDAs) or focal points.</a:t>
            </a:r>
            <a:br>
              <a:rPr lang="en-US" sz="4500" dirty="0" smtClean="0">
                <a:latin typeface="Verdana" panose="020B0604030504040204" pitchFamily="34" charset="0"/>
                <a:ea typeface="Verdana" panose="020B0604030504040204" pitchFamily="34" charset="0"/>
              </a:rPr>
            </a:br>
            <a:r>
              <a:rPr lang="en-US" sz="4500" dirty="0" smtClean="0">
                <a:latin typeface="Verdana" panose="020B0604030504040204" pitchFamily="34" charset="0"/>
                <a:ea typeface="Verdana" panose="020B0604030504040204" pitchFamily="34" charset="0"/>
              </a:rPr>
              <a:t> </a:t>
            </a:r>
          </a:p>
          <a:p>
            <a:pPr marL="0" indent="0">
              <a:lnSpc>
                <a:spcPct val="120000"/>
              </a:lnSpc>
              <a:spcBef>
                <a:spcPts val="0"/>
              </a:spcBef>
              <a:buNone/>
            </a:pPr>
            <a:r>
              <a:rPr lang="en-US" sz="4500" dirty="0" smtClean="0">
                <a:latin typeface="Verdana" panose="020B0604030504040204" pitchFamily="34" charset="0"/>
                <a:ea typeface="Verdana" panose="020B0604030504040204" pitchFamily="34" charset="0"/>
              </a:rPr>
              <a:t/>
            </a:r>
            <a:br>
              <a:rPr lang="en-US" sz="4500" dirty="0" smtClean="0">
                <a:latin typeface="Verdana" panose="020B0604030504040204" pitchFamily="34" charset="0"/>
                <a:ea typeface="Verdana" panose="020B0604030504040204" pitchFamily="34" charset="0"/>
              </a:rPr>
            </a:br>
            <a:r>
              <a:rPr lang="en-US" sz="4500" dirty="0" smtClean="0">
                <a:latin typeface="Verdana" panose="020B0604030504040204" pitchFamily="34" charset="0"/>
                <a:ea typeface="Verdana" panose="020B0604030504040204" pitchFamily="34" charset="0"/>
              </a:rPr>
              <a:t>Organizations nominated to become Direct Access Entities may be eligible to receive GCF readiness support. This funding is designed to help organizations in developing countries prepare to become Accredited Entities, as well as helping those which have already been accredited to strengthen their organizational capacities.</a:t>
            </a:r>
            <a:br>
              <a:rPr lang="en-US" sz="4500" dirty="0" smtClean="0">
                <a:latin typeface="Verdana" panose="020B0604030504040204" pitchFamily="34" charset="0"/>
                <a:ea typeface="Verdana" panose="020B0604030504040204" pitchFamily="34" charset="0"/>
              </a:rPr>
            </a:br>
            <a:r>
              <a:rPr lang="en-US" sz="3600" dirty="0" smtClean="0">
                <a:latin typeface="Verdana" panose="020B0604030504040204" pitchFamily="34" charset="0"/>
                <a:ea typeface="Verdana" panose="020B0604030504040204" pitchFamily="34" charset="0"/>
              </a:rPr>
              <a:t> </a:t>
            </a:r>
            <a:br>
              <a:rPr lang="en-US" sz="3600" dirty="0" smtClean="0">
                <a:latin typeface="Verdana" panose="020B0604030504040204" pitchFamily="34" charset="0"/>
                <a:ea typeface="Verdana" panose="020B0604030504040204" pitchFamily="34" charset="0"/>
              </a:rPr>
            </a:br>
            <a:endParaRPr lang="en-US" sz="3600" dirty="0" smtClean="0">
              <a:latin typeface="Verdana" panose="020B0604030504040204" pitchFamily="34" charset="0"/>
              <a:ea typeface="Verdana" panose="020B0604030504040204" pitchFamily="34" charset="0"/>
            </a:endParaRPr>
          </a:p>
          <a:p>
            <a:endParaRPr lang="en-US" sz="48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3618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Getting Accreditation</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1665515" y="1219201"/>
            <a:ext cx="10069286" cy="5399314"/>
          </a:xfrm>
        </p:spPr>
        <p:txBody>
          <a:bodyPr>
            <a:normAutofit fontScale="25000" lnSpcReduction="20000"/>
          </a:bodyPr>
          <a:lstStyle/>
          <a:p>
            <a:pPr marL="0" indent="0">
              <a:buNone/>
            </a:pPr>
            <a:r>
              <a:rPr lang="en-US" sz="9600" dirty="0">
                <a:solidFill>
                  <a:schemeClr val="accent2">
                    <a:lumMod val="50000"/>
                  </a:schemeClr>
                </a:solidFill>
                <a:latin typeface="Verdana" panose="020B0604030504040204" pitchFamily="34" charset="0"/>
                <a:ea typeface="Verdana" panose="020B0604030504040204" pitchFamily="34" charset="0"/>
              </a:rPr>
              <a:t>What are Accredited Entities</a:t>
            </a:r>
            <a:r>
              <a:rPr lang="en-US" sz="9600" dirty="0" smtClean="0">
                <a:solidFill>
                  <a:schemeClr val="accent2">
                    <a:lumMod val="50000"/>
                  </a:schemeClr>
                </a:solidFill>
                <a:latin typeface="Verdana" panose="020B0604030504040204" pitchFamily="34" charset="0"/>
                <a:ea typeface="Verdana" panose="020B0604030504040204" pitchFamily="34" charset="0"/>
              </a:rPr>
              <a:t>?</a:t>
            </a:r>
          </a:p>
          <a:p>
            <a:pPr marL="0" indent="0">
              <a:lnSpc>
                <a:spcPct val="120000"/>
              </a:lnSpc>
              <a:buNone/>
            </a:pPr>
            <a:r>
              <a:rPr lang="en-US" sz="4800" dirty="0" smtClean="0">
                <a:latin typeface="Verdana" panose="020B0604030504040204" pitchFamily="34" charset="0"/>
                <a:ea typeface="Verdana" panose="020B0604030504040204" pitchFamily="34" charset="0"/>
              </a:rPr>
              <a:t/>
            </a:r>
            <a:br>
              <a:rPr lang="en-US" sz="4800" dirty="0" smtClean="0">
                <a:latin typeface="Verdana" panose="020B0604030504040204" pitchFamily="34" charset="0"/>
                <a:ea typeface="Verdana" panose="020B0604030504040204" pitchFamily="34" charset="0"/>
              </a:rPr>
            </a:br>
            <a:r>
              <a:rPr lang="en-US" sz="4800" dirty="0">
                <a:latin typeface="Verdana" panose="020B0604030504040204" pitchFamily="34" charset="0"/>
                <a:ea typeface="Verdana" panose="020B0604030504040204" pitchFamily="34" charset="0"/>
              </a:rPr>
              <a:t> </a:t>
            </a:r>
            <a:r>
              <a:rPr lang="en-US" sz="4800" dirty="0" smtClean="0">
                <a:latin typeface="Verdana" panose="020B0604030504040204" pitchFamily="34" charset="0"/>
                <a:ea typeface="Verdana" panose="020B0604030504040204" pitchFamily="34" charset="0"/>
              </a:rPr>
              <a:t/>
            </a:r>
            <a:br>
              <a:rPr lang="en-US" sz="4800" dirty="0" smtClean="0">
                <a:latin typeface="Verdana" panose="020B0604030504040204" pitchFamily="34" charset="0"/>
                <a:ea typeface="Verdana" panose="020B0604030504040204" pitchFamily="34" charset="0"/>
              </a:rPr>
            </a:br>
            <a:r>
              <a:rPr lang="en-US" sz="7200" dirty="0" smtClean="0">
                <a:latin typeface="Verdana" panose="020B0604030504040204" pitchFamily="34" charset="0"/>
                <a:ea typeface="Verdana" panose="020B0604030504040204" pitchFamily="34" charset="0"/>
              </a:rPr>
              <a:t>International Access Entities can include United Nations agencies, multilateral development banks, international financial institutions and regional institutions. GCF considers these organizations to have the wide reach and expertise to handle a variety of climate change issues, including ones that cross borders and thematic areas.</a:t>
            </a:r>
            <a:br>
              <a:rPr lang="en-US" sz="7200" dirty="0" smtClean="0">
                <a:latin typeface="Verdana" panose="020B0604030504040204" pitchFamily="34" charset="0"/>
                <a:ea typeface="Verdana" panose="020B0604030504040204" pitchFamily="34" charset="0"/>
              </a:rPr>
            </a:br>
            <a:r>
              <a:rPr lang="en-US" sz="7200" dirty="0" smtClean="0">
                <a:latin typeface="Verdana" panose="020B0604030504040204" pitchFamily="34" charset="0"/>
                <a:ea typeface="Verdana" panose="020B0604030504040204" pitchFamily="34" charset="0"/>
              </a:rPr>
              <a:t> </a:t>
            </a:r>
            <a:br>
              <a:rPr lang="en-US" sz="7200" dirty="0" smtClean="0">
                <a:latin typeface="Verdana" panose="020B0604030504040204" pitchFamily="34" charset="0"/>
                <a:ea typeface="Verdana" panose="020B0604030504040204" pitchFamily="34" charset="0"/>
              </a:rPr>
            </a:br>
            <a:r>
              <a:rPr lang="en-US" sz="7200" dirty="0" smtClean="0">
                <a:latin typeface="Verdana" panose="020B0604030504040204" pitchFamily="34" charset="0"/>
                <a:ea typeface="Verdana" panose="020B0604030504040204" pitchFamily="34" charset="0"/>
              </a:rPr>
              <a:t>International Access Entities do not need to be nominated by developing country NDAs / focal points.</a:t>
            </a:r>
            <a:r>
              <a:rPr lang="en-US" sz="7200" dirty="0">
                <a:latin typeface="Verdana" panose="020B0604030504040204" pitchFamily="34" charset="0"/>
                <a:ea typeface="Verdana" panose="020B0604030504040204" pitchFamily="34" charset="0"/>
              </a:rPr>
              <a:t> </a:t>
            </a:r>
            <a:r>
              <a:rPr lang="en-US" sz="7200" dirty="0" smtClean="0">
                <a:latin typeface="Verdana" panose="020B0604030504040204" pitchFamily="34" charset="0"/>
                <a:ea typeface="Verdana" panose="020B0604030504040204" pitchFamily="34" charset="0"/>
              </a:rPr>
              <a:t>(approved Accredited Entities </a:t>
            </a:r>
            <a:r>
              <a:rPr lang="en-US" sz="7200" dirty="0" smtClean="0">
                <a:latin typeface="Verdana" panose="020B0604030504040204" pitchFamily="34" charset="0"/>
                <a:ea typeface="Verdana" panose="020B0604030504040204" pitchFamily="34" charset="0"/>
                <a:hlinkClick r:id="rId2"/>
              </a:rPr>
              <a:t>here</a:t>
            </a:r>
            <a:r>
              <a:rPr lang="en-US" sz="7200" dirty="0" smtClean="0">
                <a:latin typeface="Verdana" panose="020B0604030504040204" pitchFamily="34" charset="0"/>
                <a:ea typeface="Verdana" panose="020B0604030504040204" pitchFamily="34" charset="0"/>
              </a:rPr>
              <a:t>.)</a:t>
            </a:r>
            <a:br>
              <a:rPr lang="en-US" sz="7200" dirty="0" smtClean="0">
                <a:latin typeface="Verdana" panose="020B0604030504040204" pitchFamily="34" charset="0"/>
                <a:ea typeface="Verdana" panose="020B0604030504040204" pitchFamily="34" charset="0"/>
              </a:rPr>
            </a:br>
            <a:r>
              <a:rPr lang="en-US" sz="7200" dirty="0" smtClean="0">
                <a:latin typeface="Verdana" panose="020B0604030504040204" pitchFamily="34" charset="0"/>
                <a:ea typeface="Verdana" panose="020B0604030504040204" pitchFamily="34" charset="0"/>
              </a:rPr>
              <a:t> </a:t>
            </a:r>
            <a:br>
              <a:rPr lang="en-US" sz="7200" dirty="0" smtClean="0">
                <a:latin typeface="Verdana" panose="020B0604030504040204" pitchFamily="34" charset="0"/>
                <a:ea typeface="Verdana" panose="020B0604030504040204" pitchFamily="34" charset="0"/>
              </a:rPr>
            </a:br>
            <a:r>
              <a:rPr lang="en-US" sz="7200" dirty="0" smtClean="0">
                <a:latin typeface="Verdana" panose="020B0604030504040204" pitchFamily="34" charset="0"/>
                <a:ea typeface="Verdana" panose="020B0604030504040204" pitchFamily="34" charset="0"/>
              </a:rPr>
              <a:t>For organizations that are not Accredited Entities, there are also ways to engage with the GCF.  These may include, but are not limited to:</a:t>
            </a:r>
          </a:p>
          <a:p>
            <a:pPr marL="685800" indent="-282575">
              <a:lnSpc>
                <a:spcPct val="120000"/>
              </a:lnSpc>
            </a:pPr>
            <a:r>
              <a:rPr lang="en-US" sz="7200" dirty="0" smtClean="0">
                <a:latin typeface="Verdana" panose="020B0604030504040204" pitchFamily="34" charset="0"/>
                <a:ea typeface="Verdana" panose="020B0604030504040204" pitchFamily="34" charset="0"/>
              </a:rPr>
              <a:t>partnering with an Accredited Entity on implementing its approved GCF project;</a:t>
            </a:r>
          </a:p>
          <a:p>
            <a:pPr marL="685800" indent="-282575">
              <a:lnSpc>
                <a:spcPct val="120000"/>
              </a:lnSpc>
            </a:pPr>
            <a:r>
              <a:rPr lang="en-US" sz="7200" dirty="0" smtClean="0">
                <a:latin typeface="Verdana" panose="020B0604030504040204" pitchFamily="34" charset="0"/>
                <a:ea typeface="Verdana" panose="020B0604030504040204" pitchFamily="34" charset="0"/>
              </a:rPr>
              <a:t>co-financing projects with an already Accredited Entity; and</a:t>
            </a:r>
          </a:p>
          <a:p>
            <a:pPr marL="685800" indent="-282575">
              <a:lnSpc>
                <a:spcPct val="120000"/>
              </a:lnSpc>
            </a:pPr>
            <a:r>
              <a:rPr lang="en-US" sz="7200" dirty="0" smtClean="0">
                <a:latin typeface="Verdana" panose="020B0604030504040204" pitchFamily="34" charset="0"/>
                <a:ea typeface="Verdana" panose="020B0604030504040204" pitchFamily="34" charset="0"/>
              </a:rPr>
              <a:t>as a readiness delivery partner, provided that the entity can demonstrate relevant expertise, experience and ability to implement projects.</a:t>
            </a:r>
          </a:p>
          <a:p>
            <a:endParaRPr lang="en-US" sz="9600" dirty="0" smtClean="0">
              <a:latin typeface="Verdana" panose="020B0604030504040204" pitchFamily="34" charset="0"/>
              <a:ea typeface="Verdana" panose="020B0604030504040204" pitchFamily="34" charset="0"/>
            </a:endParaRPr>
          </a:p>
          <a:p>
            <a:endParaRPr lang="en-US" sz="48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72878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How to Become an Accredited Entity?</a:t>
            </a:r>
          </a:p>
        </p:txBody>
      </p:sp>
      <p:sp>
        <p:nvSpPr>
          <p:cNvPr id="3" name="Content Placeholder 2"/>
          <p:cNvSpPr>
            <a:spLocks noGrp="1"/>
          </p:cNvSpPr>
          <p:nvPr>
            <p:ph idx="1"/>
          </p:nvPr>
        </p:nvSpPr>
        <p:spPr>
          <a:xfrm>
            <a:off x="391886" y="1045029"/>
            <a:ext cx="11451771" cy="5399314"/>
          </a:xfrm>
        </p:spPr>
        <p:txBody>
          <a:bodyPr>
            <a:normAutofit fontScale="92500" lnSpcReduction="10000"/>
          </a:bodyPr>
          <a:lstStyle/>
          <a:p>
            <a:pPr marL="0" indent="0" algn="ctr">
              <a:buNone/>
            </a:pPr>
            <a:r>
              <a:rPr lang="en-US" sz="2400" dirty="0" smtClean="0">
                <a:solidFill>
                  <a:schemeClr val="accent2">
                    <a:lumMod val="50000"/>
                  </a:schemeClr>
                </a:solidFill>
                <a:latin typeface="Verdana" panose="020B0604030504040204" pitchFamily="34" charset="0"/>
                <a:ea typeface="Verdana" panose="020B0604030504040204" pitchFamily="34" charset="0"/>
              </a:rPr>
              <a:t>Self-assessment check</a:t>
            </a:r>
          </a:p>
          <a:p>
            <a:r>
              <a:rPr lang="en-US" sz="1800" dirty="0" smtClean="0">
                <a:latin typeface="Verdana" panose="020B0604030504040204" pitchFamily="34" charset="0"/>
                <a:ea typeface="Verdana" panose="020B0604030504040204" pitchFamily="34" charset="0"/>
              </a:rPr>
              <a:t>Before </a:t>
            </a:r>
            <a:r>
              <a:rPr lang="en-US" sz="1800" dirty="0">
                <a:latin typeface="Verdana" panose="020B0604030504040204" pitchFamily="34" charset="0"/>
                <a:ea typeface="Verdana" panose="020B0604030504040204" pitchFamily="34" charset="0"/>
              </a:rPr>
              <a:t>starting the application process, organizations can assess whether they meet the basic requirements to become Accredited Entities. They can do this by considering a series of questions through </a:t>
            </a:r>
            <a:r>
              <a:rPr lang="en-US" sz="1800" dirty="0">
                <a:latin typeface="Verdana" panose="020B0604030504040204" pitchFamily="34" charset="0"/>
                <a:ea typeface="Verdana" panose="020B0604030504040204" pitchFamily="34" charset="0"/>
                <a:hlinkClick r:id="rId2"/>
              </a:rPr>
              <a:t>GCF’s online assessment </a:t>
            </a:r>
            <a:r>
              <a:rPr lang="en-US" sz="1800" dirty="0" smtClean="0">
                <a:latin typeface="Verdana" panose="020B0604030504040204" pitchFamily="34" charset="0"/>
                <a:ea typeface="Verdana" panose="020B0604030504040204" pitchFamily="34" charset="0"/>
                <a:hlinkClick r:id="rId2"/>
              </a:rPr>
              <a:t>tool</a:t>
            </a:r>
            <a:r>
              <a:rPr lang="en-US" sz="1800" dirty="0" smtClean="0">
                <a:latin typeface="Verdana" panose="020B0604030504040204" pitchFamily="34" charset="0"/>
                <a:ea typeface="Verdana" panose="020B0604030504040204" pitchFamily="34" charset="0"/>
              </a:rPr>
              <a:t>.</a:t>
            </a:r>
          </a:p>
          <a:p>
            <a:r>
              <a:rPr lang="en-US" sz="1800" dirty="0" smtClean="0">
                <a:latin typeface="Verdana" panose="020B0604030504040204" pitchFamily="34" charset="0"/>
                <a:ea typeface="Verdana" panose="020B0604030504040204" pitchFamily="34" charset="0"/>
              </a:rPr>
              <a:t>This </a:t>
            </a:r>
            <a:r>
              <a:rPr lang="en-US" sz="1800" dirty="0">
                <a:latin typeface="Verdana" panose="020B0604030504040204" pitchFamily="34" charset="0"/>
                <a:ea typeface="Verdana" panose="020B0604030504040204" pitchFamily="34" charset="0"/>
              </a:rPr>
              <a:t>online questionnaire helps organizations assess</a:t>
            </a:r>
            <a:r>
              <a:rPr lang="en-US" sz="1800" dirty="0" smtClean="0">
                <a:latin typeface="Verdana" panose="020B0604030504040204" pitchFamily="34" charset="0"/>
                <a:ea typeface="Verdana" panose="020B0604030504040204" pitchFamily="34" charset="0"/>
              </a:rPr>
              <a:t>: </a:t>
            </a:r>
          </a:p>
          <a:p>
            <a:pPr marL="685800" indent="-174625"/>
            <a:r>
              <a:rPr lang="en-US" sz="1800" dirty="0" smtClean="0">
                <a:latin typeface="Verdana" panose="020B0604030504040204" pitchFamily="34" charset="0"/>
                <a:ea typeface="Verdana" panose="020B0604030504040204" pitchFamily="34" charset="0"/>
              </a:rPr>
              <a:t>whether </a:t>
            </a:r>
            <a:r>
              <a:rPr lang="en-US" sz="1800" dirty="0">
                <a:latin typeface="Verdana" panose="020B0604030504040204" pitchFamily="34" charset="0"/>
                <a:ea typeface="Verdana" panose="020B0604030504040204" pitchFamily="34" charset="0"/>
              </a:rPr>
              <a:t>they are considered to have full legal capacity to undertake activities funded by the Green Climate Fund,</a:t>
            </a:r>
          </a:p>
          <a:p>
            <a:pPr marL="685800" indent="-174625"/>
            <a:r>
              <a:rPr lang="en-US" sz="1800" dirty="0">
                <a:latin typeface="Verdana" panose="020B0604030504040204" pitchFamily="34" charset="0"/>
                <a:ea typeface="Verdana" panose="020B0604030504040204" pitchFamily="34" charset="0"/>
              </a:rPr>
              <a:t>what their institutional arrangements are - including their systems, policies, procedures and guidelines,</a:t>
            </a:r>
          </a:p>
          <a:p>
            <a:pPr marL="685800" indent="-174625"/>
            <a:r>
              <a:rPr lang="en-US" sz="1800" dirty="0">
                <a:latin typeface="Verdana" panose="020B0604030504040204" pitchFamily="34" charset="0"/>
                <a:ea typeface="Verdana" panose="020B0604030504040204" pitchFamily="34" charset="0"/>
              </a:rPr>
              <a:t>their track record – considering whether their systems, policies, procedures and guidelines have been implemented systematically.</a:t>
            </a:r>
          </a:p>
          <a:p>
            <a:r>
              <a:rPr lang="en-US" sz="1800" dirty="0">
                <a:latin typeface="Verdana" panose="020B0604030504040204" pitchFamily="34" charset="0"/>
                <a:ea typeface="Verdana" panose="020B0604030504040204" pitchFamily="34" charset="0"/>
              </a:rPr>
              <a:t>The Self-Assessment Tool helps organizations save time and expenses by deciding at an early stage whether they meet GCF accreditation requirements. The Self-Assessment Tool is a guide only, and does not guarantee later GCF accreditation. Organizations considering applying for accreditation do not need to pay the accreditation application fee at this </a:t>
            </a:r>
            <a:r>
              <a:rPr lang="en-US" sz="1800" dirty="0" smtClean="0">
                <a:latin typeface="Verdana" panose="020B0604030504040204" pitchFamily="34" charset="0"/>
                <a:ea typeface="Verdana" panose="020B0604030504040204" pitchFamily="34" charset="0"/>
              </a:rPr>
              <a:t>stage.</a:t>
            </a:r>
          </a:p>
          <a:p>
            <a:r>
              <a:rPr lang="en-US" sz="1800" dirty="0" smtClean="0">
                <a:latin typeface="Verdana" panose="020B0604030504040204" pitchFamily="34" charset="0"/>
                <a:ea typeface="Verdana" panose="020B0604030504040204" pitchFamily="34" charset="0"/>
              </a:rPr>
              <a:t>Once </a:t>
            </a:r>
            <a:r>
              <a:rPr lang="en-US" sz="1800" dirty="0">
                <a:latin typeface="Verdana" panose="020B0604030504040204" pitchFamily="34" charset="0"/>
                <a:ea typeface="Verdana" panose="020B0604030504040204" pitchFamily="34" charset="0"/>
              </a:rPr>
              <a:t>an organization is confident it has the credentials to become an Accredited Entity, it can start the three-stage application process. Entities applying for accreditation should have been operating for at least three years.</a:t>
            </a:r>
          </a:p>
          <a:p>
            <a:endParaRPr lang="en-US" sz="9600" dirty="0" smtClean="0">
              <a:latin typeface="Verdana" panose="020B0604030504040204" pitchFamily="34" charset="0"/>
              <a:ea typeface="Verdana" panose="020B0604030504040204" pitchFamily="34" charset="0"/>
            </a:endParaRPr>
          </a:p>
          <a:p>
            <a:endParaRPr lang="en-US" sz="48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69362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How to Become an Accredited Entity?</a:t>
            </a:r>
          </a:p>
        </p:txBody>
      </p:sp>
      <p:sp>
        <p:nvSpPr>
          <p:cNvPr id="3" name="Content Placeholder 2"/>
          <p:cNvSpPr>
            <a:spLocks noGrp="1"/>
          </p:cNvSpPr>
          <p:nvPr>
            <p:ph idx="1"/>
          </p:nvPr>
        </p:nvSpPr>
        <p:spPr>
          <a:xfrm>
            <a:off x="272143" y="1045029"/>
            <a:ext cx="11571514" cy="5399314"/>
          </a:xfrm>
        </p:spPr>
        <p:txBody>
          <a:bodyPr>
            <a:normAutofit fontScale="92500"/>
          </a:bodyPr>
          <a:lstStyle/>
          <a:p>
            <a:pPr marL="0" indent="0" algn="ctr">
              <a:buNone/>
            </a:pPr>
            <a:r>
              <a:rPr lang="en-US" sz="2400" dirty="0" smtClean="0">
                <a:solidFill>
                  <a:schemeClr val="accent2">
                    <a:lumMod val="50000"/>
                  </a:schemeClr>
                </a:solidFill>
                <a:latin typeface="Verdana" panose="020B0604030504040204" pitchFamily="34" charset="0"/>
                <a:ea typeface="Verdana" panose="020B0604030504040204" pitchFamily="34" charset="0"/>
              </a:rPr>
              <a:t>Prepare an Application</a:t>
            </a:r>
          </a:p>
          <a:p>
            <a:pPr marL="0" indent="0" algn="ctr">
              <a:buNone/>
            </a:pPr>
            <a:endParaRPr lang="en-US" sz="2400" dirty="0" smtClean="0">
              <a:solidFill>
                <a:schemeClr val="accent2">
                  <a:lumMod val="50000"/>
                </a:schemeClr>
              </a:solidFill>
              <a:latin typeface="Verdana" panose="020B0604030504040204" pitchFamily="34" charset="0"/>
              <a:ea typeface="Verdana" panose="020B0604030504040204" pitchFamily="34" charset="0"/>
            </a:endParaRPr>
          </a:p>
          <a:p>
            <a:pPr>
              <a:lnSpc>
                <a:spcPct val="120000"/>
              </a:lnSpc>
              <a:spcBef>
                <a:spcPts val="0"/>
              </a:spcBef>
            </a:pPr>
            <a:r>
              <a:rPr lang="en-US" sz="1800" dirty="0">
                <a:latin typeface="Verdana" panose="020B0604030504040204" pitchFamily="34" charset="0"/>
                <a:ea typeface="Verdana" panose="020B0604030504040204" pitchFamily="34" charset="0"/>
              </a:rPr>
              <a:t>All Direct Access Entities need to be nominated by a developing country NDA / focal point. International Access Entities can seek GCF accreditation directly without nomination by a developing country National Designated Authority / focal point</a:t>
            </a:r>
            <a:r>
              <a:rPr lang="en-US" sz="1800" dirty="0" smtClean="0">
                <a:latin typeface="Verdana" panose="020B0604030504040204" pitchFamily="34" charset="0"/>
                <a:ea typeface="Verdana" panose="020B0604030504040204" pitchFamily="34" charset="0"/>
              </a:rPr>
              <a:t>.</a:t>
            </a:r>
          </a:p>
          <a:p>
            <a:pPr>
              <a:lnSpc>
                <a:spcPct val="120000"/>
              </a:lnSpc>
              <a:spcBef>
                <a:spcPts val="0"/>
              </a:spcBef>
            </a:pPr>
            <a:endParaRPr lang="en-US" sz="1800" dirty="0">
              <a:latin typeface="Verdana" panose="020B0604030504040204" pitchFamily="34" charset="0"/>
              <a:ea typeface="Verdana" panose="020B0604030504040204" pitchFamily="34" charset="0"/>
            </a:endParaRPr>
          </a:p>
          <a:p>
            <a:pPr>
              <a:lnSpc>
                <a:spcPct val="120000"/>
              </a:lnSpc>
              <a:spcBef>
                <a:spcPts val="0"/>
              </a:spcBef>
            </a:pPr>
            <a:r>
              <a:rPr lang="en-US" sz="1800" dirty="0">
                <a:latin typeface="Verdana" panose="020B0604030504040204" pitchFamily="34" charset="0"/>
                <a:ea typeface="Verdana" panose="020B0604030504040204" pitchFamily="34" charset="0"/>
              </a:rPr>
              <a:t>NDA / focal points nominate Direct Access Entity applicants by filling out this </a:t>
            </a:r>
            <a:r>
              <a:rPr lang="en-US" sz="1800" dirty="0">
                <a:latin typeface="Verdana" panose="020B0604030504040204" pitchFamily="34" charset="0"/>
                <a:ea typeface="Verdana" panose="020B0604030504040204" pitchFamily="34" charset="0"/>
                <a:hlinkClick r:id="rId2"/>
              </a:rPr>
              <a:t>template</a:t>
            </a:r>
            <a:r>
              <a:rPr lang="en-US" sz="1800" dirty="0">
                <a:latin typeface="Verdana" panose="020B0604030504040204" pitchFamily="34" charset="0"/>
                <a:ea typeface="Verdana" panose="020B0604030504040204" pitchFamily="34" charset="0"/>
              </a:rPr>
              <a:t> and sending it to GCF at this email address: </a:t>
            </a:r>
            <a:r>
              <a:rPr lang="en-US" sz="1800" dirty="0" smtClean="0">
                <a:latin typeface="Verdana" panose="020B0604030504040204" pitchFamily="34" charset="0"/>
                <a:ea typeface="Verdana" panose="020B0604030504040204" pitchFamily="34" charset="0"/>
              </a:rPr>
              <a:t>accreditation@gcfund.org </a:t>
            </a:r>
            <a:endParaRPr lang="en-US" sz="1800" dirty="0">
              <a:latin typeface="Verdana" panose="020B0604030504040204" pitchFamily="34" charset="0"/>
              <a:ea typeface="Verdana" panose="020B0604030504040204" pitchFamily="34" charset="0"/>
            </a:endParaRPr>
          </a:p>
          <a:p>
            <a:pPr>
              <a:lnSpc>
                <a:spcPct val="120000"/>
              </a:lnSpc>
              <a:spcBef>
                <a:spcPts val="0"/>
              </a:spcBef>
            </a:pPr>
            <a:r>
              <a:rPr lang="en-US" sz="1800" dirty="0">
                <a:latin typeface="Verdana" panose="020B0604030504040204" pitchFamily="34" charset="0"/>
                <a:ea typeface="Verdana" panose="020B0604030504040204" pitchFamily="34" charset="0"/>
              </a:rPr>
              <a:t>All accreditation applicants need to apply to join GCF’s Online Accreditation System (OAS). They do so by filling out this </a:t>
            </a:r>
            <a:r>
              <a:rPr lang="en-US" sz="1800" dirty="0" smtClean="0">
                <a:latin typeface="Verdana" panose="020B0604030504040204" pitchFamily="34" charset="0"/>
                <a:ea typeface="Verdana" panose="020B0604030504040204" pitchFamily="34" charset="0"/>
                <a:hlinkClick r:id="rId3"/>
              </a:rPr>
              <a:t>document</a:t>
            </a:r>
            <a:endParaRPr lang="en-US" sz="1800" dirty="0" smtClean="0">
              <a:latin typeface="Verdana" panose="020B0604030504040204" pitchFamily="34" charset="0"/>
              <a:ea typeface="Verdana" panose="020B0604030504040204" pitchFamily="34" charset="0"/>
            </a:endParaRPr>
          </a:p>
          <a:p>
            <a:pPr>
              <a:lnSpc>
                <a:spcPct val="120000"/>
              </a:lnSpc>
              <a:spcBef>
                <a:spcPts val="0"/>
              </a:spcBef>
            </a:pPr>
            <a:endParaRPr lang="en-US" sz="1800" dirty="0">
              <a:latin typeface="Verdana" panose="020B0604030504040204" pitchFamily="34" charset="0"/>
              <a:ea typeface="Verdana" panose="020B0604030504040204" pitchFamily="34" charset="0"/>
            </a:endParaRPr>
          </a:p>
          <a:p>
            <a:pPr>
              <a:lnSpc>
                <a:spcPct val="120000"/>
              </a:lnSpc>
              <a:spcBef>
                <a:spcPts val="0"/>
              </a:spcBef>
            </a:pPr>
            <a:r>
              <a:rPr lang="en-US" sz="1800" dirty="0">
                <a:latin typeface="Verdana" panose="020B0604030504040204" pitchFamily="34" charset="0"/>
                <a:ea typeface="Verdana" panose="020B0604030504040204" pitchFamily="34" charset="0"/>
              </a:rPr>
              <a:t>Once the complete form is accepted by the Secretariat, applicants will receive a log-in to access </a:t>
            </a:r>
            <a:r>
              <a:rPr lang="en-US" sz="1800" dirty="0">
                <a:latin typeface="Verdana" panose="020B0604030504040204" pitchFamily="34" charset="0"/>
                <a:ea typeface="Verdana" panose="020B0604030504040204" pitchFamily="34" charset="0"/>
                <a:hlinkClick r:id="rId4"/>
              </a:rPr>
              <a:t>GCF’s online application system</a:t>
            </a:r>
            <a:r>
              <a:rPr lang="en-US" sz="1800" dirty="0" smtClean="0">
                <a:latin typeface="Verdana" panose="020B0604030504040204" pitchFamily="34" charset="0"/>
                <a:ea typeface="Verdana" panose="020B0604030504040204" pitchFamily="34" charset="0"/>
                <a:hlinkClick r:id="rId4"/>
              </a:rPr>
              <a:t>:</a:t>
            </a:r>
            <a:endParaRPr lang="en-US" sz="1800" dirty="0" smtClean="0">
              <a:latin typeface="Verdana" panose="020B0604030504040204" pitchFamily="34" charset="0"/>
              <a:ea typeface="Verdana" panose="020B0604030504040204" pitchFamily="34" charset="0"/>
            </a:endParaRPr>
          </a:p>
          <a:p>
            <a:pPr>
              <a:lnSpc>
                <a:spcPct val="120000"/>
              </a:lnSpc>
              <a:spcBef>
                <a:spcPts val="0"/>
              </a:spcBef>
            </a:pPr>
            <a:endParaRPr lang="en-US" sz="1800" dirty="0">
              <a:latin typeface="Verdana" panose="020B0604030504040204" pitchFamily="34" charset="0"/>
              <a:ea typeface="Verdana" panose="020B0604030504040204" pitchFamily="34" charset="0"/>
            </a:endParaRPr>
          </a:p>
          <a:p>
            <a:pPr>
              <a:lnSpc>
                <a:spcPct val="120000"/>
              </a:lnSpc>
              <a:spcBef>
                <a:spcPts val="0"/>
              </a:spcBef>
            </a:pPr>
            <a:r>
              <a:rPr lang="en-US" sz="1800" dirty="0">
                <a:latin typeface="Verdana" panose="020B0604030504040204" pitchFamily="34" charset="0"/>
                <a:ea typeface="Verdana" panose="020B0604030504040204" pitchFamily="34" charset="0"/>
              </a:rPr>
              <a:t>They will be asked to fill out this online </a:t>
            </a:r>
            <a:r>
              <a:rPr lang="en-US" sz="1800" dirty="0">
                <a:latin typeface="Verdana" panose="020B0604030504040204" pitchFamily="34" charset="0"/>
                <a:ea typeface="Verdana" panose="020B0604030504040204" pitchFamily="34" charset="0"/>
                <a:hlinkClick r:id="rId5"/>
              </a:rPr>
              <a:t>application form</a:t>
            </a:r>
            <a:r>
              <a:rPr lang="en-US" sz="1800" dirty="0">
                <a:latin typeface="Verdana" panose="020B0604030504040204" pitchFamily="34" charset="0"/>
                <a:ea typeface="Verdana" panose="020B0604030504040204" pitchFamily="34" charset="0"/>
              </a:rPr>
              <a:t> within the OAS. This is the main part of applying for accreditation. The application form contains detailed guidance on how to fill it out</a:t>
            </a:r>
            <a:r>
              <a:rPr lang="en-US" sz="1800" dirty="0" smtClean="0">
                <a:latin typeface="Verdana" panose="020B0604030504040204" pitchFamily="34" charset="0"/>
                <a:ea typeface="Verdana" panose="020B0604030504040204" pitchFamily="34" charset="0"/>
              </a:rPr>
              <a:t>.</a:t>
            </a:r>
          </a:p>
          <a:p>
            <a:pPr>
              <a:lnSpc>
                <a:spcPct val="120000"/>
              </a:lnSpc>
              <a:spcBef>
                <a:spcPts val="0"/>
              </a:spcBef>
            </a:pPr>
            <a:endParaRPr lang="en-US" sz="1800" dirty="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48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25957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How to Become an Accredited Entity?</a:t>
            </a:r>
          </a:p>
        </p:txBody>
      </p:sp>
      <p:sp>
        <p:nvSpPr>
          <p:cNvPr id="3" name="Content Placeholder 2"/>
          <p:cNvSpPr>
            <a:spLocks noGrp="1"/>
          </p:cNvSpPr>
          <p:nvPr>
            <p:ph idx="1"/>
          </p:nvPr>
        </p:nvSpPr>
        <p:spPr>
          <a:xfrm>
            <a:off x="185057" y="1045028"/>
            <a:ext cx="11811000" cy="5595257"/>
          </a:xfrm>
        </p:spPr>
        <p:txBody>
          <a:bodyPr>
            <a:normAutofit/>
          </a:bodyPr>
          <a:lstStyle/>
          <a:p>
            <a:pPr marL="0" indent="0" algn="ctr">
              <a:buNone/>
            </a:pPr>
            <a:r>
              <a:rPr lang="en-US" sz="2600" dirty="0" smtClean="0">
                <a:solidFill>
                  <a:schemeClr val="accent2">
                    <a:lumMod val="50000"/>
                  </a:schemeClr>
                </a:solidFill>
                <a:latin typeface="Verdana" panose="020B0604030504040204" pitchFamily="34" charset="0"/>
                <a:ea typeface="Verdana" panose="020B0604030504040204" pitchFamily="34" charset="0"/>
              </a:rPr>
              <a:t>Prepare an Application</a:t>
            </a:r>
          </a:p>
          <a:p>
            <a:pPr>
              <a:lnSpc>
                <a:spcPct val="120000"/>
              </a:lnSpc>
              <a:spcBef>
                <a:spcPts val="0"/>
              </a:spcBef>
            </a:pPr>
            <a:endParaRPr lang="en-US" sz="1800" dirty="0">
              <a:latin typeface="Verdana" panose="020B0604030504040204" pitchFamily="34" charset="0"/>
              <a:ea typeface="Verdana" panose="020B0604030504040204" pitchFamily="34" charset="0"/>
            </a:endParaRPr>
          </a:p>
          <a:p>
            <a:pPr>
              <a:lnSpc>
                <a:spcPct val="120000"/>
              </a:lnSpc>
              <a:spcBef>
                <a:spcPts val="0"/>
              </a:spcBef>
            </a:pPr>
            <a:r>
              <a:rPr lang="en-US" sz="1900" dirty="0" smtClean="0">
                <a:latin typeface="Verdana" panose="020B0604030504040204" pitchFamily="34" charset="0"/>
                <a:ea typeface="Verdana" panose="020B0604030504040204" pitchFamily="34" charset="0"/>
              </a:rPr>
              <a:t>Organizations </a:t>
            </a:r>
            <a:r>
              <a:rPr lang="en-US" sz="1900" dirty="0">
                <a:latin typeface="Verdana" panose="020B0604030504040204" pitchFamily="34" charset="0"/>
                <a:ea typeface="Verdana" panose="020B0604030504040204" pitchFamily="34" charset="0"/>
              </a:rPr>
              <a:t>submit their application in the OAS after they have completed the online accreditation application form</a:t>
            </a:r>
            <a:r>
              <a:rPr lang="en-US" sz="1900" dirty="0" smtClean="0">
                <a:latin typeface="Verdana" panose="020B0604030504040204" pitchFamily="34" charset="0"/>
                <a:ea typeface="Verdana" panose="020B0604030504040204" pitchFamily="34" charset="0"/>
              </a:rPr>
              <a:t>.</a:t>
            </a:r>
          </a:p>
          <a:p>
            <a:pPr>
              <a:lnSpc>
                <a:spcPct val="120000"/>
              </a:lnSpc>
              <a:spcBef>
                <a:spcPts val="0"/>
              </a:spcBef>
            </a:pPr>
            <a:endParaRPr lang="en-US" sz="1900" dirty="0">
              <a:latin typeface="Verdana" panose="020B0604030504040204" pitchFamily="34" charset="0"/>
              <a:ea typeface="Verdana" panose="020B0604030504040204" pitchFamily="34" charset="0"/>
            </a:endParaRPr>
          </a:p>
          <a:p>
            <a:pPr>
              <a:lnSpc>
                <a:spcPct val="120000"/>
              </a:lnSpc>
              <a:spcBef>
                <a:spcPts val="0"/>
              </a:spcBef>
            </a:pPr>
            <a:r>
              <a:rPr lang="en-US" sz="1900" dirty="0">
                <a:latin typeface="Verdana" panose="020B0604030504040204" pitchFamily="34" charset="0"/>
                <a:ea typeface="Verdana" panose="020B0604030504040204" pitchFamily="34" charset="0"/>
              </a:rPr>
              <a:t>Application fees are paid at this point. This amount varies according to the fiduciary functions and the size of financing for project or </a:t>
            </a:r>
            <a:r>
              <a:rPr lang="en-US" sz="1900" dirty="0" err="1">
                <a:latin typeface="Verdana" panose="020B0604030504040204" pitchFamily="34" charset="0"/>
                <a:ea typeface="Verdana" panose="020B0604030504040204" pitchFamily="34" charset="0"/>
              </a:rPr>
              <a:t>programmes</a:t>
            </a:r>
            <a:r>
              <a:rPr lang="en-US" sz="1900" dirty="0">
                <a:latin typeface="Verdana" panose="020B0604030504040204" pitchFamily="34" charset="0"/>
                <a:ea typeface="Verdana" panose="020B0604030504040204" pitchFamily="34" charset="0"/>
              </a:rPr>
              <a:t> the accreditation applicant is proposing to receive GCF funding. Some of the fees will be waived for sub-national, national and regional organizations based in Small Island Developing States (SIDS) and Least Developed Countries (LDCs) for certain financing amounts.</a:t>
            </a:r>
          </a:p>
          <a:p>
            <a:endParaRPr lang="en-US" sz="9600" dirty="0" smtClean="0">
              <a:latin typeface="Verdana" panose="020B0604030504040204" pitchFamily="34" charset="0"/>
              <a:ea typeface="Verdana" panose="020B0604030504040204" pitchFamily="34" charset="0"/>
            </a:endParaRPr>
          </a:p>
          <a:p>
            <a:endParaRPr lang="en-US" sz="48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87071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How to Become an Accredited Entity?</a:t>
            </a:r>
          </a:p>
        </p:txBody>
      </p:sp>
      <p:sp>
        <p:nvSpPr>
          <p:cNvPr id="3" name="Content Placeholder 2"/>
          <p:cNvSpPr>
            <a:spLocks noGrp="1"/>
          </p:cNvSpPr>
          <p:nvPr>
            <p:ph idx="1"/>
          </p:nvPr>
        </p:nvSpPr>
        <p:spPr>
          <a:xfrm>
            <a:off x="1230086" y="1121229"/>
            <a:ext cx="10711542" cy="5399314"/>
          </a:xfrm>
        </p:spPr>
        <p:txBody>
          <a:bodyPr>
            <a:normAutofit fontScale="25000" lnSpcReduction="20000"/>
          </a:bodyPr>
          <a:lstStyle/>
          <a:p>
            <a:pPr marL="0" indent="0" algn="ctr">
              <a:buNone/>
            </a:pPr>
            <a:r>
              <a:rPr lang="en-US" sz="9600" dirty="0" smtClean="0">
                <a:solidFill>
                  <a:schemeClr val="accent2">
                    <a:lumMod val="50000"/>
                  </a:schemeClr>
                </a:solidFill>
                <a:latin typeface="Verdana" panose="020B0604030504040204" pitchFamily="34" charset="0"/>
                <a:ea typeface="Verdana" panose="020B0604030504040204" pitchFamily="34" charset="0"/>
              </a:rPr>
              <a:t>Application</a:t>
            </a:r>
          </a:p>
          <a:p>
            <a:pPr algn="just">
              <a:lnSpc>
                <a:spcPct val="120000"/>
              </a:lnSpc>
              <a:spcBef>
                <a:spcPts val="0"/>
              </a:spcBef>
            </a:pPr>
            <a:endParaRPr lang="en-US" sz="1800" dirty="0">
              <a:latin typeface="Verdana" panose="020B0604030504040204" pitchFamily="34" charset="0"/>
              <a:ea typeface="Verdana" panose="020B0604030504040204" pitchFamily="34" charset="0"/>
            </a:endParaRPr>
          </a:p>
          <a:p>
            <a:pPr marL="0" indent="0" algn="just">
              <a:lnSpc>
                <a:spcPct val="120000"/>
              </a:lnSpc>
              <a:spcBef>
                <a:spcPts val="600"/>
              </a:spcBef>
              <a:buNone/>
            </a:pPr>
            <a:r>
              <a:rPr lang="en-US" sz="7200" dirty="0">
                <a:latin typeface="Verdana" panose="020B0604030504040204" pitchFamily="34" charset="0"/>
                <a:ea typeface="Verdana" panose="020B0604030504040204" pitchFamily="34" charset="0"/>
              </a:rPr>
              <a:t>Stage I: Checking an </a:t>
            </a:r>
            <a:r>
              <a:rPr lang="en-US" sz="7200" dirty="0" smtClean="0">
                <a:latin typeface="Verdana" panose="020B0604030504040204" pitchFamily="34" charset="0"/>
                <a:ea typeface="Verdana" panose="020B0604030504040204" pitchFamily="34" charset="0"/>
              </a:rPr>
              <a:t>application</a:t>
            </a:r>
          </a:p>
          <a:p>
            <a:pPr marL="0" indent="0" algn="just">
              <a:lnSpc>
                <a:spcPct val="120000"/>
              </a:lnSpc>
              <a:spcBef>
                <a:spcPts val="600"/>
              </a:spcBef>
              <a:buNone/>
            </a:pPr>
            <a:endParaRPr lang="en-US" sz="2000" dirty="0">
              <a:latin typeface="Verdana" panose="020B0604030504040204" pitchFamily="34" charset="0"/>
              <a:ea typeface="Verdana" panose="020B0604030504040204" pitchFamily="34" charset="0"/>
            </a:endParaRPr>
          </a:p>
          <a:p>
            <a:pPr algn="just">
              <a:lnSpc>
                <a:spcPct val="120000"/>
              </a:lnSpc>
              <a:spcBef>
                <a:spcPts val="600"/>
              </a:spcBef>
            </a:pPr>
            <a:r>
              <a:rPr lang="en-US" sz="7200" dirty="0">
                <a:latin typeface="Verdana" panose="020B0604030504040204" pitchFamily="34" charset="0"/>
                <a:ea typeface="Verdana" panose="020B0604030504040204" pitchFamily="34" charset="0"/>
              </a:rPr>
              <a:t>Once application fees are received, the GCF Secretariat reviews the application to ensure the mandate of the accreditation applicant aligns with GCF’s mandate and objectives in targeting climate finance, and in a manner that can contribute to developing country programming priorities with the GCF. The Green Climate Fund has identified eight strategic impact areas for delivering major mitigation and adaptation benefits. </a:t>
            </a:r>
            <a:r>
              <a:rPr lang="en-US" sz="7200" dirty="0" smtClean="0">
                <a:latin typeface="Verdana" panose="020B0604030504040204" pitchFamily="34" charset="0"/>
                <a:ea typeface="Verdana" panose="020B0604030504040204" pitchFamily="34" charset="0"/>
              </a:rPr>
              <a:t>(More </a:t>
            </a:r>
            <a:r>
              <a:rPr lang="en-US" sz="7200" dirty="0">
                <a:latin typeface="Verdana" panose="020B0604030504040204" pitchFamily="34" charset="0"/>
                <a:ea typeface="Verdana" panose="020B0604030504040204" pitchFamily="34" charset="0"/>
              </a:rPr>
              <a:t>details </a:t>
            </a:r>
            <a:r>
              <a:rPr lang="en-US" sz="7200" dirty="0" smtClean="0">
                <a:latin typeface="Verdana" panose="020B0604030504040204" pitchFamily="34" charset="0"/>
                <a:ea typeface="Verdana" panose="020B0604030504040204" pitchFamily="34" charset="0"/>
                <a:hlinkClick r:id="rId2"/>
              </a:rPr>
              <a:t>here</a:t>
            </a:r>
            <a:r>
              <a:rPr lang="en-US" sz="7200" dirty="0">
                <a:latin typeface="Verdana" panose="020B0604030504040204" pitchFamily="34" charset="0"/>
                <a:ea typeface="Verdana" panose="020B0604030504040204" pitchFamily="34" charset="0"/>
              </a:rPr>
              <a:t>)</a:t>
            </a:r>
            <a:endParaRPr lang="en-US" sz="7200" dirty="0" smtClean="0">
              <a:latin typeface="Verdana" panose="020B0604030504040204" pitchFamily="34" charset="0"/>
              <a:ea typeface="Verdana" panose="020B0604030504040204" pitchFamily="34" charset="0"/>
            </a:endParaRPr>
          </a:p>
          <a:p>
            <a:pPr algn="just">
              <a:lnSpc>
                <a:spcPct val="120000"/>
              </a:lnSpc>
              <a:spcBef>
                <a:spcPts val="600"/>
              </a:spcBef>
            </a:pPr>
            <a:endParaRPr lang="en-US" sz="2400" dirty="0">
              <a:latin typeface="Verdana" panose="020B0604030504040204" pitchFamily="34" charset="0"/>
              <a:ea typeface="Verdana" panose="020B0604030504040204" pitchFamily="34" charset="0"/>
            </a:endParaRPr>
          </a:p>
          <a:p>
            <a:pPr algn="just">
              <a:lnSpc>
                <a:spcPct val="120000"/>
              </a:lnSpc>
              <a:spcBef>
                <a:spcPts val="600"/>
              </a:spcBef>
            </a:pPr>
            <a:r>
              <a:rPr lang="en-US" sz="7200" dirty="0">
                <a:latin typeface="Verdana" panose="020B0604030504040204" pitchFamily="34" charset="0"/>
                <a:ea typeface="Verdana" panose="020B0604030504040204" pitchFamily="34" charset="0"/>
              </a:rPr>
              <a:t>The GCF Secretariat also checks whether the accreditation applicant has provided sufficient information about the applicant’s systems, policies, procedures and guidelines related to safeguarding projects against financial, environmental, social and gender risks and impacts. The GCF Secretariat will also check whether information on the applicant’s track record of applying the systems, policies, procedures and guidelines have been provided</a:t>
            </a:r>
            <a:r>
              <a:rPr lang="en-US" sz="7200" dirty="0" smtClean="0">
                <a:latin typeface="Verdana" panose="020B0604030504040204" pitchFamily="34" charset="0"/>
                <a:ea typeface="Verdana" panose="020B0604030504040204" pitchFamily="34" charset="0"/>
              </a:rPr>
              <a:t>.</a:t>
            </a:r>
          </a:p>
          <a:p>
            <a:pPr algn="just">
              <a:lnSpc>
                <a:spcPct val="120000"/>
              </a:lnSpc>
              <a:spcBef>
                <a:spcPts val="600"/>
              </a:spcBef>
            </a:pPr>
            <a:endParaRPr lang="en-US" sz="2400" dirty="0">
              <a:latin typeface="Verdana" panose="020B0604030504040204" pitchFamily="34" charset="0"/>
              <a:ea typeface="Verdana" panose="020B0604030504040204" pitchFamily="34" charset="0"/>
            </a:endParaRPr>
          </a:p>
          <a:p>
            <a:pPr algn="just">
              <a:lnSpc>
                <a:spcPct val="120000"/>
              </a:lnSpc>
              <a:spcBef>
                <a:spcPts val="600"/>
              </a:spcBef>
            </a:pPr>
            <a:r>
              <a:rPr lang="en-US" sz="7200" dirty="0">
                <a:latin typeface="Verdana" panose="020B0604030504040204" pitchFamily="34" charset="0"/>
                <a:ea typeface="Verdana" panose="020B0604030504040204" pitchFamily="34" charset="0"/>
              </a:rPr>
              <a:t>The GCF Secretariat may ask applicants questions about their accreditation application with the aim to have a complete application. This often involves considerable back and forth correspondence between the applicant and the GCF Secretariat.</a:t>
            </a:r>
          </a:p>
          <a:p>
            <a:pPr marL="0" indent="0" algn="just">
              <a:buNone/>
            </a:pPr>
            <a:r>
              <a:rPr lang="en-US" sz="7200" dirty="0">
                <a:latin typeface="Verdana" panose="020B0604030504040204" pitchFamily="34" charset="0"/>
                <a:ea typeface="Verdana" panose="020B0604030504040204" pitchFamily="34" charset="0"/>
              </a:rPr>
              <a:t/>
            </a:r>
            <a:br>
              <a:rPr lang="en-US" sz="7200" dirty="0">
                <a:latin typeface="Verdana" panose="020B0604030504040204" pitchFamily="34" charset="0"/>
                <a:ea typeface="Verdana" panose="020B0604030504040204" pitchFamily="34" charset="0"/>
              </a:rPr>
            </a:br>
            <a:endParaRPr lang="en-US" sz="7200" dirty="0" smtClean="0">
              <a:latin typeface="Verdana" panose="020B0604030504040204" pitchFamily="34" charset="0"/>
              <a:ea typeface="Verdana" panose="020B0604030504040204" pitchFamily="34" charset="0"/>
            </a:endParaRPr>
          </a:p>
          <a:p>
            <a:pPr algn="just"/>
            <a:endParaRPr lang="en-US" sz="4800" dirty="0" smtClean="0">
              <a:latin typeface="Verdana" panose="020B0604030504040204" pitchFamily="34" charset="0"/>
              <a:ea typeface="Verdana" panose="020B0604030504040204" pitchFamily="34" charset="0"/>
            </a:endParaRPr>
          </a:p>
          <a:p>
            <a:pPr algn="just"/>
            <a:endParaRPr lang="en-US" sz="9600" dirty="0" smtClean="0">
              <a:latin typeface="Verdana" panose="020B0604030504040204" pitchFamily="34" charset="0"/>
              <a:ea typeface="Verdana" panose="020B0604030504040204" pitchFamily="34" charset="0"/>
            </a:endParaRPr>
          </a:p>
          <a:p>
            <a:pPr algn="just"/>
            <a:endParaRPr lang="en-US" sz="9600" dirty="0" smtClean="0">
              <a:latin typeface="Verdana" panose="020B0604030504040204" pitchFamily="34" charset="0"/>
              <a:ea typeface="Verdana" panose="020B0604030504040204" pitchFamily="34" charset="0"/>
            </a:endParaRPr>
          </a:p>
          <a:p>
            <a:pPr algn="just"/>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62805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0"/>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How to Become an Accredited Entity?</a:t>
            </a:r>
          </a:p>
        </p:txBody>
      </p:sp>
      <p:sp>
        <p:nvSpPr>
          <p:cNvPr id="3" name="Content Placeholder 2"/>
          <p:cNvSpPr>
            <a:spLocks noGrp="1"/>
          </p:cNvSpPr>
          <p:nvPr>
            <p:ph idx="1"/>
          </p:nvPr>
        </p:nvSpPr>
        <p:spPr>
          <a:xfrm>
            <a:off x="1981200" y="794653"/>
            <a:ext cx="9731829" cy="5921833"/>
          </a:xfrm>
        </p:spPr>
        <p:txBody>
          <a:bodyPr>
            <a:normAutofit fontScale="32500" lnSpcReduction="20000"/>
          </a:bodyPr>
          <a:lstStyle/>
          <a:p>
            <a:pPr marL="0" indent="0" algn="ctr">
              <a:buNone/>
            </a:pPr>
            <a:r>
              <a:rPr lang="en-US" sz="9600" dirty="0" smtClean="0">
                <a:solidFill>
                  <a:schemeClr val="accent2">
                    <a:lumMod val="50000"/>
                  </a:schemeClr>
                </a:solidFill>
                <a:latin typeface="Verdana" panose="020B0604030504040204" pitchFamily="34" charset="0"/>
                <a:ea typeface="Verdana" panose="020B0604030504040204" pitchFamily="34" charset="0"/>
              </a:rPr>
              <a:t>Review </a:t>
            </a:r>
            <a:r>
              <a:rPr lang="en-US" sz="9600" dirty="0" smtClean="0">
                <a:solidFill>
                  <a:schemeClr val="accent2">
                    <a:lumMod val="50000"/>
                  </a:schemeClr>
                </a:solidFill>
                <a:latin typeface="Verdana" panose="020B0604030504040204" pitchFamily="34" charset="0"/>
                <a:ea typeface="Verdana" panose="020B0604030504040204" pitchFamily="34" charset="0"/>
              </a:rPr>
              <a:t>Application</a:t>
            </a:r>
          </a:p>
          <a:p>
            <a:pPr marL="0" indent="0" algn="just">
              <a:buNone/>
            </a:pPr>
            <a:endParaRPr lang="en-US" sz="9600" dirty="0" smtClean="0">
              <a:solidFill>
                <a:schemeClr val="accent2">
                  <a:lumMod val="50000"/>
                </a:schemeClr>
              </a:solidFill>
              <a:latin typeface="Verdana" panose="020B0604030504040204" pitchFamily="34" charset="0"/>
              <a:ea typeface="Verdana" panose="020B0604030504040204" pitchFamily="34" charset="0"/>
            </a:endParaRPr>
          </a:p>
          <a:p>
            <a:pPr marL="0" indent="0" algn="just">
              <a:buNone/>
            </a:pPr>
            <a:r>
              <a:rPr lang="en-US" sz="8000" dirty="0" smtClean="0">
                <a:latin typeface="Verdana" panose="020B0604030504040204" pitchFamily="34" charset="0"/>
                <a:ea typeface="Verdana" panose="020B0604030504040204" pitchFamily="34" charset="0"/>
              </a:rPr>
              <a:t>Stage </a:t>
            </a:r>
            <a:r>
              <a:rPr lang="en-US" sz="8000" dirty="0">
                <a:latin typeface="Verdana" panose="020B0604030504040204" pitchFamily="34" charset="0"/>
                <a:ea typeface="Verdana" panose="020B0604030504040204" pitchFamily="34" charset="0"/>
              </a:rPr>
              <a:t>II: Reviewing and recommending to GCF Board</a:t>
            </a:r>
          </a:p>
          <a:p>
            <a:pPr algn="just"/>
            <a:r>
              <a:rPr lang="en-US" sz="7200" dirty="0">
                <a:latin typeface="Verdana" panose="020B0604030504040204" pitchFamily="34" charset="0"/>
                <a:ea typeface="Verdana" panose="020B0604030504040204" pitchFamily="34" charset="0"/>
              </a:rPr>
              <a:t>Once the GCF Secretariat is satisfied that application completeness requirements are met, it passes on submitted documents to the Accreditation Panel. This group of six accreditation experts provides an independent appraisal of the application, focusing on whether the accreditation applicant meets the GCF standards it is applying for. </a:t>
            </a:r>
          </a:p>
          <a:p>
            <a:pPr algn="just"/>
            <a:r>
              <a:rPr lang="en-US" sz="7200" dirty="0">
                <a:latin typeface="Verdana" panose="020B0604030504040204" pitchFamily="34" charset="0"/>
                <a:ea typeface="Verdana" panose="020B0604030504040204" pitchFamily="34" charset="0"/>
              </a:rPr>
              <a:t>In 2017, applications during Stage II will be checked by the Accreditation Panel in accordance with the GCF Board’s decision to prioritize particular applications  </a:t>
            </a:r>
          </a:p>
          <a:p>
            <a:pPr algn="just"/>
            <a:r>
              <a:rPr lang="en-US" sz="7200" dirty="0">
                <a:latin typeface="Verdana" panose="020B0604030504040204" pitchFamily="34" charset="0"/>
                <a:ea typeface="Verdana" panose="020B0604030504040204" pitchFamily="34" charset="0"/>
              </a:rPr>
              <a:t>At this point, the Accreditation Panel may ask applicants to provide clarifications, while liaising with the GCF Secretariat. </a:t>
            </a:r>
          </a:p>
          <a:p>
            <a:pPr marL="0" indent="0" algn="just">
              <a:buNone/>
            </a:pPr>
            <a:r>
              <a:rPr lang="en-US" sz="6000" dirty="0">
                <a:latin typeface="Verdana" panose="020B0604030504040204" pitchFamily="34" charset="0"/>
                <a:ea typeface="Verdana" panose="020B0604030504040204" pitchFamily="34" charset="0"/>
              </a:rPr>
              <a:t/>
            </a:r>
            <a:br>
              <a:rPr lang="en-US" sz="6000"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
            </a:r>
            <a:br>
              <a:rPr lang="en-US" dirty="0">
                <a:latin typeface="Verdana" panose="020B0604030504040204" pitchFamily="34" charset="0"/>
                <a:ea typeface="Verdana" panose="020B0604030504040204" pitchFamily="34" charset="0"/>
              </a:rPr>
            </a:br>
            <a:endParaRPr lang="en-US" sz="9600" dirty="0" smtClean="0">
              <a:latin typeface="Verdana" panose="020B0604030504040204" pitchFamily="34" charset="0"/>
              <a:ea typeface="Verdana" panose="020B0604030504040204" pitchFamily="34" charset="0"/>
            </a:endParaRPr>
          </a:p>
          <a:p>
            <a:pPr algn="just"/>
            <a:endParaRPr lang="en-US" sz="4800" dirty="0" smtClean="0">
              <a:latin typeface="Verdana" panose="020B0604030504040204" pitchFamily="34" charset="0"/>
              <a:ea typeface="Verdana" panose="020B0604030504040204" pitchFamily="34" charset="0"/>
            </a:endParaRPr>
          </a:p>
          <a:p>
            <a:pPr algn="just"/>
            <a:endParaRPr lang="en-US" sz="9600" dirty="0" smtClean="0">
              <a:latin typeface="Verdana" panose="020B0604030504040204" pitchFamily="34" charset="0"/>
              <a:ea typeface="Verdana" panose="020B0604030504040204" pitchFamily="34" charset="0"/>
            </a:endParaRPr>
          </a:p>
          <a:p>
            <a:pPr algn="just"/>
            <a:endParaRPr lang="en-US" sz="9600" dirty="0" smtClean="0">
              <a:latin typeface="Verdana" panose="020B0604030504040204" pitchFamily="34" charset="0"/>
              <a:ea typeface="Verdana" panose="020B0604030504040204" pitchFamily="34" charset="0"/>
            </a:endParaRPr>
          </a:p>
          <a:p>
            <a:pPr algn="just"/>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82873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0"/>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How to Become an Accredited Entity?</a:t>
            </a:r>
          </a:p>
        </p:txBody>
      </p:sp>
      <p:sp>
        <p:nvSpPr>
          <p:cNvPr id="3" name="Content Placeholder 2"/>
          <p:cNvSpPr>
            <a:spLocks noGrp="1"/>
          </p:cNvSpPr>
          <p:nvPr>
            <p:ph idx="1"/>
          </p:nvPr>
        </p:nvSpPr>
        <p:spPr>
          <a:xfrm>
            <a:off x="1502228" y="1349825"/>
            <a:ext cx="10243458" cy="5301346"/>
          </a:xfrm>
        </p:spPr>
        <p:txBody>
          <a:bodyPr>
            <a:normAutofit fontScale="25000" lnSpcReduction="20000"/>
          </a:bodyPr>
          <a:lstStyle/>
          <a:p>
            <a:pPr marL="0" indent="0" algn="ctr">
              <a:buNone/>
            </a:pPr>
            <a:r>
              <a:rPr lang="en-US" sz="9600" dirty="0" smtClean="0">
                <a:solidFill>
                  <a:schemeClr val="accent2">
                    <a:lumMod val="50000"/>
                  </a:schemeClr>
                </a:solidFill>
                <a:latin typeface="Verdana" panose="020B0604030504040204" pitchFamily="34" charset="0"/>
                <a:ea typeface="Verdana" panose="020B0604030504040204" pitchFamily="34" charset="0"/>
              </a:rPr>
              <a:t>Review </a:t>
            </a:r>
            <a:r>
              <a:rPr lang="en-US" sz="9600" dirty="0" smtClean="0">
                <a:solidFill>
                  <a:schemeClr val="accent2">
                    <a:lumMod val="50000"/>
                  </a:schemeClr>
                </a:solidFill>
                <a:latin typeface="Verdana" panose="020B0604030504040204" pitchFamily="34" charset="0"/>
                <a:ea typeface="Verdana" panose="020B0604030504040204" pitchFamily="34" charset="0"/>
              </a:rPr>
              <a:t>Application</a:t>
            </a:r>
          </a:p>
          <a:p>
            <a:pPr marL="0" indent="0" algn="ctr">
              <a:buNone/>
            </a:pPr>
            <a:endParaRPr lang="en-US" sz="9600" dirty="0" smtClean="0">
              <a:solidFill>
                <a:schemeClr val="accent2">
                  <a:lumMod val="50000"/>
                </a:schemeClr>
              </a:solidFill>
              <a:latin typeface="Verdana" panose="020B0604030504040204" pitchFamily="34" charset="0"/>
              <a:ea typeface="Verdana" panose="020B0604030504040204" pitchFamily="34" charset="0"/>
            </a:endParaRPr>
          </a:p>
          <a:p>
            <a:pPr marL="0" indent="0" algn="just">
              <a:buNone/>
            </a:pPr>
            <a:r>
              <a:rPr lang="en-US" sz="8000" dirty="0" smtClean="0">
                <a:latin typeface="Verdana" panose="020B0604030504040204" pitchFamily="34" charset="0"/>
                <a:ea typeface="Verdana" panose="020B0604030504040204" pitchFamily="34" charset="0"/>
              </a:rPr>
              <a:t>Stage </a:t>
            </a:r>
            <a:r>
              <a:rPr lang="en-US" sz="8000" dirty="0">
                <a:latin typeface="Verdana" panose="020B0604030504040204" pitchFamily="34" charset="0"/>
                <a:ea typeface="Verdana" panose="020B0604030504040204" pitchFamily="34" charset="0"/>
              </a:rPr>
              <a:t>II: Reviewing and recommending to GCF Board</a:t>
            </a:r>
          </a:p>
          <a:p>
            <a:pPr algn="just"/>
            <a:r>
              <a:rPr lang="en-US" sz="7200" dirty="0" smtClean="0">
                <a:latin typeface="Verdana" panose="020B0604030504040204" pitchFamily="34" charset="0"/>
                <a:ea typeface="Verdana" panose="020B0604030504040204" pitchFamily="34" charset="0"/>
              </a:rPr>
              <a:t>The </a:t>
            </a:r>
            <a:r>
              <a:rPr lang="en-US" sz="7200" dirty="0">
                <a:latin typeface="Verdana" panose="020B0604030504040204" pitchFamily="34" charset="0"/>
                <a:ea typeface="Verdana" panose="020B0604030504040204" pitchFamily="34" charset="0"/>
              </a:rPr>
              <a:t>GCF Secretariat and the Accreditation Panel then send their recommendations to the GCF Board. This recommendation will include the GCF Secretariat’s assessment from the Stage I check, and the recommendation by the Accreditation Panel regarding accreditation and the accreditation criteria. The Accreditation Panel may also, in cases where it finds gaps in the accreditation applicant meeting the GCF standards it is applying for, recommend conditions of accreditation. For example, conditions may be prior to first disbursement for the amendment or development of a policy or procedure, or an on-going condition applied to all GCF-funded projects regarding information to be provided or additional monitoring requirements. </a:t>
            </a:r>
          </a:p>
          <a:p>
            <a:pPr algn="just"/>
            <a:r>
              <a:rPr lang="en-US" sz="7200" dirty="0">
                <a:latin typeface="Verdana" panose="020B0604030504040204" pitchFamily="34" charset="0"/>
                <a:ea typeface="Verdana" panose="020B0604030504040204" pitchFamily="34" charset="0"/>
              </a:rPr>
              <a:t>If the application is complete and does not require follow up questions, the duration of the review process by both the GCF Secretariat and the Accreditation Panel could be a minimum of six months, or three months for fast-track applications</a:t>
            </a:r>
            <a:r>
              <a:rPr lang="en-US" sz="7200" dirty="0" smtClean="0">
                <a:latin typeface="Verdana" panose="020B0604030504040204" pitchFamily="34" charset="0"/>
                <a:ea typeface="Verdana" panose="020B0604030504040204" pitchFamily="34" charset="0"/>
              </a:rPr>
              <a:t>.</a:t>
            </a:r>
          </a:p>
          <a:p>
            <a:pPr algn="just"/>
            <a:r>
              <a:rPr lang="en-US" sz="7200" dirty="0" smtClean="0">
                <a:latin typeface="Verdana" panose="020B0604030504040204" pitchFamily="34" charset="0"/>
                <a:ea typeface="Verdana" panose="020B0604030504040204" pitchFamily="34" charset="0"/>
              </a:rPr>
              <a:t> The </a:t>
            </a:r>
            <a:r>
              <a:rPr lang="en-US" sz="7200" dirty="0">
                <a:latin typeface="Verdana" panose="020B0604030504040204" pitchFamily="34" charset="0"/>
                <a:ea typeface="Verdana" panose="020B0604030504040204" pitchFamily="34" charset="0"/>
              </a:rPr>
              <a:t>GCF Board, which generally meets three times a year, makes the final decision about whether to accredit the entity.</a:t>
            </a:r>
          </a:p>
          <a:p>
            <a:pPr algn="just"/>
            <a:r>
              <a:rPr lang="en-US" sz="7200" dirty="0">
                <a:latin typeface="Verdana" panose="020B0604030504040204" pitchFamily="34" charset="0"/>
                <a:ea typeface="Verdana" panose="020B0604030504040204" pitchFamily="34" charset="0"/>
              </a:rPr>
              <a:t>The GCF Secretariat informs the applicant entity about the result of the GCF Board decision.</a:t>
            </a:r>
          </a:p>
          <a:p>
            <a:pPr marL="0" indent="0" algn="just">
              <a:buNone/>
            </a:pPr>
            <a:endParaRPr lang="en-US" sz="9600" dirty="0" smtClean="0">
              <a:latin typeface="Verdana" panose="020B0604030504040204" pitchFamily="34" charset="0"/>
              <a:ea typeface="Verdana" panose="020B0604030504040204" pitchFamily="34" charset="0"/>
            </a:endParaRPr>
          </a:p>
          <a:p>
            <a:pPr algn="just"/>
            <a:endParaRPr lang="en-US" sz="4800" dirty="0" smtClean="0">
              <a:latin typeface="Verdana" panose="020B0604030504040204" pitchFamily="34" charset="0"/>
              <a:ea typeface="Verdana" panose="020B0604030504040204" pitchFamily="34" charset="0"/>
            </a:endParaRPr>
          </a:p>
          <a:p>
            <a:pPr algn="just"/>
            <a:endParaRPr lang="en-US" sz="9600" dirty="0" smtClean="0">
              <a:latin typeface="Verdana" panose="020B0604030504040204" pitchFamily="34" charset="0"/>
              <a:ea typeface="Verdana" panose="020B0604030504040204" pitchFamily="34" charset="0"/>
            </a:endParaRPr>
          </a:p>
          <a:p>
            <a:pPr algn="just"/>
            <a:endParaRPr lang="en-US" sz="9600" dirty="0" smtClean="0">
              <a:latin typeface="Verdana" panose="020B0604030504040204" pitchFamily="34" charset="0"/>
              <a:ea typeface="Verdana" panose="020B0604030504040204" pitchFamily="34" charset="0"/>
            </a:endParaRPr>
          </a:p>
          <a:p>
            <a:pPr algn="just"/>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742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6104"/>
          </a:xfrm>
        </p:spPr>
        <p:txBody>
          <a:bodyPr>
            <a:normAutofit/>
          </a:bodyPr>
          <a:lstStyle/>
          <a:p>
            <a:pPr algn="ctr"/>
            <a:r>
              <a:rPr lang="en-US" sz="2800" b="1" dirty="0">
                <a:latin typeface="Verdana" panose="020B0604030504040204" pitchFamily="34" charset="0"/>
                <a:ea typeface="Verdana" panose="020B0604030504040204" pitchFamily="34" charset="0"/>
              </a:rPr>
              <a:t>Who operates the Fund</a:t>
            </a:r>
            <a:r>
              <a:rPr lang="en-US" sz="2800" b="1" dirty="0" smtClean="0">
                <a:latin typeface="Verdana" panose="020B0604030504040204" pitchFamily="34" charset="0"/>
                <a:ea typeface="Verdana" panose="020B0604030504040204" pitchFamily="34" charset="0"/>
              </a:rPr>
              <a: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38200" y="1531710"/>
            <a:ext cx="10515600" cy="4351338"/>
          </a:xfrm>
        </p:spPr>
        <p:txBody>
          <a:bodyPr>
            <a:normAutofit/>
          </a:bodyPr>
          <a:lstStyle/>
          <a:p>
            <a:pPr marL="0" indent="0">
              <a:lnSpc>
                <a:spcPct val="110000"/>
              </a:lnSpc>
              <a:spcBef>
                <a:spcPts val="600"/>
              </a:spcBef>
              <a:buNone/>
            </a:pP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a:latin typeface="Verdana" panose="020B0604030504040204" pitchFamily="34" charset="0"/>
                <a:ea typeface="Verdana" panose="020B0604030504040204" pitchFamily="34" charset="0"/>
              </a:rPr>
              <a:t>Day-to-day activities of the Fund are managed by the GCF Secretariat, which is staffed by specialists in climate finance. The Secretariat is headquartered in </a:t>
            </a:r>
            <a:r>
              <a:rPr lang="en-US" sz="2000" dirty="0" err="1">
                <a:latin typeface="Verdana" panose="020B0604030504040204" pitchFamily="34" charset="0"/>
                <a:ea typeface="Verdana" panose="020B0604030504040204" pitchFamily="34" charset="0"/>
              </a:rPr>
              <a:t>Songdo</a:t>
            </a:r>
            <a:r>
              <a:rPr lang="en-US" sz="2000" dirty="0">
                <a:latin typeface="Verdana" panose="020B0604030504040204" pitchFamily="34" charset="0"/>
                <a:ea typeface="Verdana" panose="020B0604030504040204" pitchFamily="34" charset="0"/>
              </a:rPr>
              <a:t>, a city within the Seoul Capital Area in South Korea.</a:t>
            </a: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a:latin typeface="Verdana" panose="020B0604030504040204" pitchFamily="34" charset="0"/>
                <a:ea typeface="Verdana" panose="020B0604030504040204" pitchFamily="34" charset="0"/>
              </a:rPr>
              <a:t>The Green Climate Fund is overseen by a </a:t>
            </a:r>
            <a:r>
              <a:rPr lang="en-US" sz="2000" b="1" dirty="0">
                <a:latin typeface="Verdana" panose="020B0604030504040204" pitchFamily="34" charset="0"/>
                <a:ea typeface="Verdana" panose="020B0604030504040204" pitchFamily="34" charset="0"/>
                <a:hlinkClick r:id="rId2"/>
              </a:rPr>
              <a:t>Board of 24 members</a:t>
            </a:r>
            <a:r>
              <a:rPr lang="en-US" sz="2000" dirty="0">
                <a:latin typeface="Verdana" panose="020B0604030504040204" pitchFamily="34" charset="0"/>
                <a:ea typeface="Verdana" panose="020B0604030504040204" pitchFamily="34" charset="0"/>
              </a:rPr>
              <a:t>, comprising an equal number of individuals from developing and developed countries. They generally meet three times a year to decide on key issues guiding GCF funding activities and policies. GCF is required to report annually to the </a:t>
            </a:r>
            <a:r>
              <a:rPr lang="en-US" sz="2000" b="1" dirty="0">
                <a:latin typeface="Verdana" panose="020B0604030504040204" pitchFamily="34" charset="0"/>
                <a:ea typeface="Verdana" panose="020B0604030504040204" pitchFamily="34" charset="0"/>
                <a:hlinkClick r:id="rId3"/>
              </a:rPr>
              <a:t>United </a:t>
            </a:r>
            <a:r>
              <a:rPr lang="en-US" sz="2000" b="1" dirty="0" smtClean="0">
                <a:latin typeface="Verdana" panose="020B0604030504040204" pitchFamily="34" charset="0"/>
                <a:ea typeface="Verdana" panose="020B0604030504040204" pitchFamily="34" charset="0"/>
                <a:hlinkClick r:id="rId3"/>
              </a:rPr>
              <a:t>Nations</a:t>
            </a:r>
            <a:r>
              <a:rPr lang="en-US" sz="2000" b="1" dirty="0" smtClean="0">
                <a:latin typeface="Verdana" panose="020B0604030504040204" pitchFamily="34" charset="0"/>
                <a:ea typeface="Verdana" panose="020B0604030504040204" pitchFamily="34" charset="0"/>
              </a:rPr>
              <a:t> </a:t>
            </a:r>
            <a:r>
              <a:rPr lang="en-US" sz="2000" dirty="0" smtClean="0">
                <a:latin typeface="Verdana" panose="020B0604030504040204" pitchFamily="34" charset="0"/>
                <a:ea typeface="Verdana" panose="020B0604030504040204" pitchFamily="34" charset="0"/>
              </a:rPr>
              <a:t>Framework </a:t>
            </a:r>
            <a:r>
              <a:rPr lang="en-US" sz="2000" dirty="0">
                <a:latin typeface="Verdana" panose="020B0604030504040204" pitchFamily="34" charset="0"/>
                <a:ea typeface="Verdana" panose="020B0604030504040204" pitchFamily="34" charset="0"/>
              </a:rPr>
              <a:t>Convention on Climate Change – </a:t>
            </a:r>
            <a:r>
              <a:rPr lang="en-US" sz="2000" b="1" dirty="0">
                <a:latin typeface="Verdana" panose="020B0604030504040204" pitchFamily="34" charset="0"/>
                <a:ea typeface="Verdana" panose="020B0604030504040204" pitchFamily="34" charset="0"/>
                <a:hlinkClick r:id="rId4"/>
              </a:rPr>
              <a:t>UNFCCC</a:t>
            </a:r>
            <a:r>
              <a:rPr lang="en-US" sz="2000" dirty="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4030453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How to Become an Accredited Entity?</a:t>
            </a:r>
          </a:p>
        </p:txBody>
      </p:sp>
      <p:sp>
        <p:nvSpPr>
          <p:cNvPr id="3" name="Content Placeholder 2"/>
          <p:cNvSpPr>
            <a:spLocks noGrp="1"/>
          </p:cNvSpPr>
          <p:nvPr>
            <p:ph idx="1"/>
          </p:nvPr>
        </p:nvSpPr>
        <p:spPr>
          <a:xfrm>
            <a:off x="174171" y="794653"/>
            <a:ext cx="11821886" cy="5921833"/>
          </a:xfrm>
        </p:spPr>
        <p:txBody>
          <a:bodyPr>
            <a:normAutofit fontScale="25000" lnSpcReduction="20000"/>
          </a:bodyPr>
          <a:lstStyle/>
          <a:p>
            <a:pPr marL="0" indent="0" algn="ctr">
              <a:buNone/>
            </a:pPr>
            <a:endParaRPr lang="en-US" sz="5800" dirty="0" smtClean="0">
              <a:latin typeface="Verdana" panose="020B0604030504040204" pitchFamily="34" charset="0"/>
              <a:ea typeface="Verdana" panose="020B0604030504040204" pitchFamily="34" charset="0"/>
            </a:endParaRPr>
          </a:p>
          <a:p>
            <a:pPr marL="0" indent="0" algn="ctr">
              <a:buNone/>
            </a:pPr>
            <a:r>
              <a:rPr lang="en-US" sz="9600" dirty="0" smtClean="0">
                <a:solidFill>
                  <a:schemeClr val="accent2">
                    <a:lumMod val="50000"/>
                  </a:schemeClr>
                </a:solidFill>
                <a:latin typeface="Verdana" panose="020B0604030504040204" pitchFamily="34" charset="0"/>
                <a:ea typeface="Verdana" panose="020B0604030504040204" pitchFamily="34" charset="0"/>
              </a:rPr>
              <a:t>Legal Arrangement</a:t>
            </a:r>
          </a:p>
          <a:p>
            <a:pPr marL="0" indent="0">
              <a:buNone/>
            </a:pPr>
            <a:endParaRPr lang="en-US" sz="6000" dirty="0">
              <a:latin typeface="Verdana" panose="020B0604030504040204" pitchFamily="34" charset="0"/>
              <a:ea typeface="Verdana" panose="020B0604030504040204" pitchFamily="34" charset="0"/>
            </a:endParaRPr>
          </a:p>
          <a:p>
            <a:pPr marL="0" indent="0">
              <a:lnSpc>
                <a:spcPct val="120000"/>
              </a:lnSpc>
              <a:spcBef>
                <a:spcPts val="0"/>
              </a:spcBef>
              <a:buNone/>
            </a:pPr>
            <a:r>
              <a:rPr lang="en-US" sz="7200" dirty="0">
                <a:latin typeface="Verdana" panose="020B0604030504040204" pitchFamily="34" charset="0"/>
                <a:ea typeface="Verdana" panose="020B0604030504040204" pitchFamily="34" charset="0"/>
              </a:rPr>
              <a:t>Stage III: Legal Arrangements</a:t>
            </a:r>
          </a:p>
          <a:p>
            <a:pPr>
              <a:lnSpc>
                <a:spcPct val="120000"/>
              </a:lnSpc>
              <a:spcBef>
                <a:spcPts val="0"/>
              </a:spcBef>
            </a:pPr>
            <a:r>
              <a:rPr lang="en-US" sz="7200" dirty="0">
                <a:latin typeface="Verdana" panose="020B0604030504040204" pitchFamily="34" charset="0"/>
                <a:ea typeface="Verdana" panose="020B0604030504040204" pitchFamily="34" charset="0"/>
              </a:rPr>
              <a:t>The approved Accredited Entity will then sign an Accreditation Master Agreement (AMA) with GCF. </a:t>
            </a:r>
          </a:p>
          <a:p>
            <a:pPr>
              <a:lnSpc>
                <a:spcPct val="120000"/>
              </a:lnSpc>
              <a:spcBef>
                <a:spcPts val="0"/>
              </a:spcBef>
            </a:pPr>
            <a:r>
              <a:rPr lang="en-US" sz="7200" dirty="0">
                <a:latin typeface="Verdana" panose="020B0604030504040204" pitchFamily="34" charset="0"/>
                <a:ea typeface="Verdana" panose="020B0604030504040204" pitchFamily="34" charset="0"/>
                <a:hlinkClick r:id="rId2"/>
              </a:rPr>
              <a:t>AMAs</a:t>
            </a:r>
            <a:r>
              <a:rPr lang="en-US" sz="7200" dirty="0">
                <a:latin typeface="Verdana" panose="020B0604030504040204" pitchFamily="34" charset="0"/>
                <a:ea typeface="Verdana" panose="020B0604030504040204" pitchFamily="34" charset="0"/>
              </a:rPr>
              <a:t> are legal agreements that set out the terms and conditions for an entity’s use of GCF resources. They </a:t>
            </a:r>
            <a:r>
              <a:rPr lang="en-US" sz="7200" dirty="0" err="1">
                <a:latin typeface="Verdana" panose="020B0604030504040204" pitchFamily="34" charset="0"/>
                <a:ea typeface="Verdana" panose="020B0604030504040204" pitchFamily="34" charset="0"/>
              </a:rPr>
              <a:t>formalise</a:t>
            </a:r>
            <a:r>
              <a:rPr lang="en-US" sz="7200" dirty="0">
                <a:latin typeface="Verdana" panose="020B0604030504040204" pitchFamily="34" charset="0"/>
                <a:ea typeface="Verdana" panose="020B0604030504040204" pitchFamily="34" charset="0"/>
              </a:rPr>
              <a:t> the Accredited Entity’s accountability in carrying out GCF-approved projects appropriately. For individual GCF-funded activities approved by the Board, the Accredited Entity enters into a Funded Activity Agreement (FAA) for each approved project, which contains project-specific terms</a:t>
            </a:r>
            <a:r>
              <a:rPr lang="en-US" sz="7200" dirty="0" smtClean="0">
                <a:latin typeface="Verdana" panose="020B0604030504040204" pitchFamily="34" charset="0"/>
                <a:ea typeface="Verdana" panose="020B0604030504040204" pitchFamily="34" charset="0"/>
              </a:rPr>
              <a:t>.</a:t>
            </a:r>
          </a:p>
          <a:p>
            <a:pPr>
              <a:lnSpc>
                <a:spcPct val="120000"/>
              </a:lnSpc>
              <a:spcBef>
                <a:spcPts val="0"/>
              </a:spcBef>
            </a:pPr>
            <a:endParaRPr lang="en-US" sz="7200" dirty="0">
              <a:latin typeface="Verdana" panose="020B0604030504040204" pitchFamily="34" charset="0"/>
              <a:ea typeface="Verdana" panose="020B0604030504040204" pitchFamily="34" charset="0"/>
            </a:endParaRPr>
          </a:p>
          <a:p>
            <a:pPr>
              <a:lnSpc>
                <a:spcPct val="120000"/>
              </a:lnSpc>
              <a:spcBef>
                <a:spcPts val="0"/>
              </a:spcBef>
            </a:pPr>
            <a:r>
              <a:rPr lang="en-US" sz="7200" dirty="0">
                <a:latin typeface="Verdana" panose="020B0604030504040204" pitchFamily="34" charset="0"/>
                <a:ea typeface="Verdana" panose="020B0604030504040204" pitchFamily="34" charset="0"/>
              </a:rPr>
              <a:t>Accredited Entities are required to carry out a yearly self-assessment of their operations to assess whether they continue to meet the accreditation standards they have applied for</a:t>
            </a:r>
            <a:r>
              <a:rPr lang="en-US" sz="7200" dirty="0" smtClean="0">
                <a:latin typeface="Verdana" panose="020B0604030504040204" pitchFamily="34" charset="0"/>
                <a:ea typeface="Verdana" panose="020B0604030504040204" pitchFamily="34" charset="0"/>
              </a:rPr>
              <a:t>.</a:t>
            </a:r>
          </a:p>
          <a:p>
            <a:pPr>
              <a:lnSpc>
                <a:spcPct val="120000"/>
              </a:lnSpc>
              <a:spcBef>
                <a:spcPts val="0"/>
              </a:spcBef>
            </a:pPr>
            <a:endParaRPr lang="en-US" sz="7200" dirty="0">
              <a:latin typeface="Verdana" panose="020B0604030504040204" pitchFamily="34" charset="0"/>
              <a:ea typeface="Verdana" panose="020B0604030504040204" pitchFamily="34" charset="0"/>
            </a:endParaRPr>
          </a:p>
          <a:p>
            <a:pPr>
              <a:lnSpc>
                <a:spcPct val="120000"/>
              </a:lnSpc>
              <a:spcBef>
                <a:spcPts val="0"/>
              </a:spcBef>
            </a:pPr>
            <a:r>
              <a:rPr lang="en-US" sz="7200" dirty="0">
                <a:latin typeface="Verdana" panose="020B0604030504040204" pitchFamily="34" charset="0"/>
                <a:ea typeface="Verdana" panose="020B0604030504040204" pitchFamily="34" charset="0"/>
              </a:rPr>
              <a:t>Accredited Entities are also required to submit yearly progress reports about their management of GCF-approved climate finance projects or </a:t>
            </a:r>
            <a:r>
              <a:rPr lang="en-US" sz="7200" dirty="0" err="1">
                <a:latin typeface="Verdana" panose="020B0604030504040204" pitchFamily="34" charset="0"/>
                <a:ea typeface="Verdana" panose="020B0604030504040204" pitchFamily="34" charset="0"/>
              </a:rPr>
              <a:t>programmes</a:t>
            </a:r>
            <a:r>
              <a:rPr lang="en-US" sz="7200" dirty="0" smtClean="0">
                <a:latin typeface="Verdana" panose="020B0604030504040204" pitchFamily="34" charset="0"/>
                <a:ea typeface="Verdana" panose="020B0604030504040204" pitchFamily="34" charset="0"/>
              </a:rPr>
              <a:t>.</a:t>
            </a:r>
          </a:p>
          <a:p>
            <a:pPr>
              <a:lnSpc>
                <a:spcPct val="120000"/>
              </a:lnSpc>
              <a:spcBef>
                <a:spcPts val="0"/>
              </a:spcBef>
            </a:pPr>
            <a:endParaRPr lang="en-US" sz="7200" dirty="0">
              <a:latin typeface="Verdana" panose="020B0604030504040204" pitchFamily="34" charset="0"/>
              <a:ea typeface="Verdana" panose="020B0604030504040204" pitchFamily="34" charset="0"/>
            </a:endParaRPr>
          </a:p>
          <a:p>
            <a:pPr>
              <a:lnSpc>
                <a:spcPct val="120000"/>
              </a:lnSpc>
              <a:spcBef>
                <a:spcPts val="0"/>
              </a:spcBef>
            </a:pPr>
            <a:r>
              <a:rPr lang="en-US" sz="7200" dirty="0">
                <a:latin typeface="Verdana" panose="020B0604030504040204" pitchFamily="34" charset="0"/>
                <a:ea typeface="Verdana" panose="020B0604030504040204" pitchFamily="34" charset="0"/>
              </a:rPr>
              <a:t>Accredited Entities will need to re-apply to retain their status every five years. GCF is currently working on procedures to guide the re-accreditation process.</a:t>
            </a:r>
          </a:p>
          <a:p>
            <a:pPr marL="0" indent="0">
              <a:buNone/>
            </a:pPr>
            <a:r>
              <a:rPr lang="en-US" sz="6000" dirty="0">
                <a:latin typeface="Verdana" panose="020B0604030504040204" pitchFamily="34" charset="0"/>
                <a:ea typeface="Verdana" panose="020B0604030504040204" pitchFamily="34" charset="0"/>
              </a:rPr>
              <a:t/>
            </a:r>
            <a:br>
              <a:rPr lang="en-US" sz="6000"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
            </a:r>
            <a:br>
              <a:rPr lang="en-US" dirty="0">
                <a:latin typeface="Verdana" panose="020B0604030504040204" pitchFamily="34" charset="0"/>
                <a:ea typeface="Verdana" panose="020B0604030504040204" pitchFamily="34" charset="0"/>
              </a:rPr>
            </a:br>
            <a:endParaRPr lang="en-US" sz="9600" dirty="0" smtClean="0">
              <a:latin typeface="Verdana" panose="020B0604030504040204" pitchFamily="34" charset="0"/>
              <a:ea typeface="Verdana" panose="020B0604030504040204" pitchFamily="34" charset="0"/>
            </a:endParaRPr>
          </a:p>
          <a:p>
            <a:endParaRPr lang="en-US" sz="48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9600" dirty="0" smtClean="0">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77096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Project Preparation</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108857" y="1127714"/>
            <a:ext cx="11821886" cy="5632311"/>
          </a:xfrm>
          <a:prstGeom prst="rect">
            <a:avLst/>
          </a:prstGeom>
        </p:spPr>
        <p:txBody>
          <a:bodyPr wrap="square">
            <a:spAutoFit/>
          </a:bodyPr>
          <a:lstStyle/>
          <a:p>
            <a:pPr marL="285750" indent="-285750" algn="just">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The Project Preparation Facility (PPF) supports Accredited Entities (AEs) in project and </a:t>
            </a:r>
            <a:r>
              <a:rPr lang="en-US" b="0" i="0" dirty="0" err="1" smtClean="0">
                <a:solidFill>
                  <a:srgbClr val="404040"/>
                </a:solidFill>
                <a:effectLst/>
                <a:latin typeface="Verdana" panose="020B0604030504040204" pitchFamily="34" charset="0"/>
                <a:ea typeface="Verdana" panose="020B0604030504040204" pitchFamily="34" charset="0"/>
              </a:rPr>
              <a:t>programme</a:t>
            </a:r>
            <a:r>
              <a:rPr lang="en-US" b="0" i="0" dirty="0" smtClean="0">
                <a:solidFill>
                  <a:srgbClr val="404040"/>
                </a:solidFill>
                <a:effectLst/>
                <a:latin typeface="Verdana" panose="020B0604030504040204" pitchFamily="34" charset="0"/>
                <a:ea typeface="Verdana" panose="020B0604030504040204" pitchFamily="34" charset="0"/>
              </a:rPr>
              <a:t> preparation. It is especially targeted to support direct access entities, and micro-to-small size category projects.</a:t>
            </a:r>
          </a:p>
          <a:p>
            <a:pPr marL="285750" indent="-285750" algn="just">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A total of USD 40 million has been made available for the initial phase of the PPF, with each request subject to a cap of USD 1.5 million.</a:t>
            </a:r>
          </a:p>
          <a:p>
            <a:pPr marL="285750" indent="-285750" algn="just">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Support will be commensurate to the funding proposal being developed, and to the activities in the PPF application.</a:t>
            </a:r>
          </a:p>
          <a:p>
            <a:pPr marL="285750" indent="-285750" algn="just">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If approved, support is granted in the form of grants and repayable grants, while equity may be considered for private sector projects. Funding proposals developed with the PPF should be submitted to the GCF Board within two years of the approval of a PPF request.</a:t>
            </a:r>
          </a:p>
          <a:p>
            <a:pPr marL="285750" indent="-285750" algn="just">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There are many phases in project preparation, from early stages of project identification, concept development and establishing the enabling environment, to mid- and late-stage processes including project due diligence and project structuring. With each phase having different needs, it would be important to review the main outstanding requirements of project development as well as to assess the type of support the project/</a:t>
            </a:r>
            <a:r>
              <a:rPr lang="en-US" b="0" i="0" dirty="0" err="1" smtClean="0">
                <a:solidFill>
                  <a:srgbClr val="404040"/>
                </a:solidFill>
                <a:effectLst/>
                <a:latin typeface="Verdana" panose="020B0604030504040204" pitchFamily="34" charset="0"/>
                <a:ea typeface="Verdana" panose="020B0604030504040204" pitchFamily="34" charset="0"/>
              </a:rPr>
              <a:t>programme</a:t>
            </a:r>
            <a:r>
              <a:rPr lang="en-US" b="0" i="0" dirty="0" smtClean="0">
                <a:solidFill>
                  <a:srgbClr val="404040"/>
                </a:solidFill>
                <a:effectLst/>
                <a:latin typeface="Verdana" panose="020B0604030504040204" pitchFamily="34" charset="0"/>
                <a:ea typeface="Verdana" panose="020B0604030504040204" pitchFamily="34" charset="0"/>
              </a:rPr>
              <a:t> will require.</a:t>
            </a:r>
            <a:r>
              <a:rPr lang="en-US" dirty="0" smtClean="0">
                <a:latin typeface="Verdana" panose="020B0604030504040204" pitchFamily="34" charset="0"/>
                <a:ea typeface="Verdana" panose="020B0604030504040204" pitchFamily="34" charset="0"/>
              </a:rPr>
              <a:t/>
            </a:r>
            <a:br>
              <a:rPr lang="en-US" dirty="0" smtClean="0">
                <a:latin typeface="Verdana" panose="020B0604030504040204" pitchFamily="34" charset="0"/>
                <a:ea typeface="Verdana" panose="020B0604030504040204" pitchFamily="34" charset="0"/>
              </a:rPr>
            </a:b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34121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Autofit/>
          </a:bodyPr>
          <a:lstStyle/>
          <a:p>
            <a:pPr algn="ctr"/>
            <a:r>
              <a:rPr lang="en-US" sz="2800" b="1" dirty="0" smtClean="0">
                <a:latin typeface="Verdana" panose="020B0604030504040204" pitchFamily="34" charset="0"/>
                <a:ea typeface="Verdana" panose="020B0604030504040204" pitchFamily="34" charset="0"/>
              </a:rPr>
              <a:t>Project Preparation</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871431"/>
            <a:ext cx="11092543" cy="5909310"/>
          </a:xfrm>
          <a:prstGeom prst="rect">
            <a:avLst/>
          </a:prstGeom>
        </p:spPr>
        <p:txBody>
          <a:bodyPr wrap="square">
            <a:spAutoFit/>
          </a:bodyPr>
          <a:lstStyle/>
          <a:p>
            <a:r>
              <a:rPr lang="en-US" dirty="0" smtClean="0">
                <a:latin typeface="Verdana" panose="020B0604030504040204" pitchFamily="34" charset="0"/>
                <a:ea typeface="Verdana" panose="020B0604030504040204" pitchFamily="34" charset="0"/>
              </a:rPr>
              <a:t/>
            </a:r>
            <a:br>
              <a:rPr lang="en-US" dirty="0" smtClean="0">
                <a:latin typeface="Verdana" panose="020B0604030504040204" pitchFamily="34" charset="0"/>
                <a:ea typeface="Verdana" panose="020B0604030504040204" pitchFamily="34" charset="0"/>
              </a:rPr>
            </a:br>
            <a:r>
              <a:rPr lang="en-US" b="0" i="0" dirty="0" smtClean="0">
                <a:solidFill>
                  <a:srgbClr val="404040"/>
                </a:solidFill>
                <a:effectLst/>
                <a:latin typeface="Verdana" panose="020B0604030504040204" pitchFamily="34" charset="0"/>
                <a:ea typeface="Verdana" panose="020B0604030504040204" pitchFamily="34" charset="0"/>
              </a:rPr>
              <a:t>PPF support is limited to covering the following activities: </a:t>
            </a:r>
          </a:p>
          <a:p>
            <a:endParaRPr lang="en-US" dirty="0">
              <a:solidFill>
                <a:srgbClr val="404040"/>
              </a:solidFill>
              <a:latin typeface="Verdana" panose="020B0604030504040204" pitchFamily="34" charset="0"/>
              <a:ea typeface="Verdana" panose="020B0604030504040204" pitchFamily="34" charset="0"/>
            </a:endParaRPr>
          </a:p>
          <a:p>
            <a:pPr marL="342900" indent="-342900">
              <a:lnSpc>
                <a:spcPct val="150000"/>
              </a:lnSpc>
              <a:buAutoNum type="arabicPeriod"/>
            </a:pPr>
            <a:r>
              <a:rPr lang="en-US" b="0" i="0" dirty="0" smtClean="0">
                <a:solidFill>
                  <a:srgbClr val="404040"/>
                </a:solidFill>
                <a:effectLst/>
                <a:latin typeface="Verdana" panose="020B0604030504040204" pitchFamily="34" charset="0"/>
                <a:ea typeface="Verdana" panose="020B0604030504040204" pitchFamily="34" charset="0"/>
              </a:rPr>
              <a:t>Pre-feasibility and feasibility studies, as well as project design;</a:t>
            </a:r>
          </a:p>
          <a:p>
            <a:pPr marL="342900" indent="-342900">
              <a:lnSpc>
                <a:spcPct val="150000"/>
              </a:lnSpc>
              <a:buAutoNum type="arabicPeriod"/>
            </a:pPr>
            <a:r>
              <a:rPr lang="en-US" b="0" i="0" dirty="0" smtClean="0">
                <a:solidFill>
                  <a:srgbClr val="404040"/>
                </a:solidFill>
                <a:effectLst/>
                <a:latin typeface="Verdana" panose="020B0604030504040204" pitchFamily="34" charset="0"/>
                <a:ea typeface="Verdana" panose="020B0604030504040204" pitchFamily="34" charset="0"/>
              </a:rPr>
              <a:t>Environmental, social and gender studies;</a:t>
            </a:r>
          </a:p>
          <a:p>
            <a:pPr>
              <a:lnSpc>
                <a:spcPct val="150000"/>
              </a:lnSpc>
              <a:buFont typeface="+mj-lt"/>
              <a:buAutoNum type="arabicPeriod"/>
            </a:pPr>
            <a:r>
              <a:rPr lang="en-US" b="0" i="0" dirty="0" smtClean="0">
                <a:solidFill>
                  <a:srgbClr val="404040"/>
                </a:solidFill>
                <a:effectLst/>
                <a:latin typeface="Verdana" panose="020B0604030504040204" pitchFamily="34" charset="0"/>
                <a:ea typeface="Verdana" panose="020B0604030504040204" pitchFamily="34" charset="0"/>
              </a:rPr>
              <a:t> Risk assessments;</a:t>
            </a:r>
          </a:p>
          <a:p>
            <a:pPr>
              <a:lnSpc>
                <a:spcPct val="150000"/>
              </a:lnSpc>
              <a:buFont typeface="+mj-lt"/>
              <a:buAutoNum type="arabicPeriod"/>
            </a:pPr>
            <a:r>
              <a:rPr lang="en-US" b="0" i="0" dirty="0" smtClean="0">
                <a:solidFill>
                  <a:srgbClr val="404040"/>
                </a:solidFill>
                <a:effectLst/>
                <a:latin typeface="Verdana" panose="020B0604030504040204" pitchFamily="34" charset="0"/>
                <a:ea typeface="Verdana" panose="020B0604030504040204" pitchFamily="34" charset="0"/>
              </a:rPr>
              <a:t> Identification of </a:t>
            </a:r>
            <a:r>
              <a:rPr lang="en-US" b="0" i="0" dirty="0" err="1" smtClean="0">
                <a:solidFill>
                  <a:srgbClr val="404040"/>
                </a:solidFill>
                <a:effectLst/>
                <a:latin typeface="Verdana" panose="020B0604030504040204" pitchFamily="34" charset="0"/>
                <a:ea typeface="Verdana" panose="020B0604030504040204" pitchFamily="34" charset="0"/>
              </a:rPr>
              <a:t>programme</a:t>
            </a:r>
            <a:r>
              <a:rPr lang="en-US" b="0" i="0" dirty="0" smtClean="0">
                <a:solidFill>
                  <a:srgbClr val="404040"/>
                </a:solidFill>
                <a:effectLst/>
                <a:latin typeface="Verdana" panose="020B0604030504040204" pitchFamily="34" charset="0"/>
                <a:ea typeface="Verdana" panose="020B0604030504040204" pitchFamily="34" charset="0"/>
              </a:rPr>
              <a:t>/project-level indicators;</a:t>
            </a:r>
          </a:p>
          <a:p>
            <a:pPr>
              <a:lnSpc>
                <a:spcPct val="150000"/>
              </a:lnSpc>
              <a:buFont typeface="+mj-lt"/>
              <a:buAutoNum type="arabicPeriod"/>
            </a:pPr>
            <a:r>
              <a:rPr lang="en-US" b="0" i="0" dirty="0" smtClean="0">
                <a:solidFill>
                  <a:srgbClr val="404040"/>
                </a:solidFill>
                <a:effectLst/>
                <a:latin typeface="Verdana" panose="020B0604030504040204" pitchFamily="34" charset="0"/>
                <a:ea typeface="Verdana" panose="020B0604030504040204" pitchFamily="34" charset="0"/>
              </a:rPr>
              <a:t> Pre-contract services, including the revision of tender documents;</a:t>
            </a:r>
          </a:p>
          <a:p>
            <a:pPr>
              <a:lnSpc>
                <a:spcPct val="150000"/>
              </a:lnSpc>
              <a:buFont typeface="+mj-lt"/>
              <a:buAutoNum type="arabicPeriod"/>
            </a:pPr>
            <a:r>
              <a:rPr lang="en-US" b="0" i="0" dirty="0" smtClean="0">
                <a:solidFill>
                  <a:srgbClr val="404040"/>
                </a:solidFill>
                <a:effectLst/>
                <a:latin typeface="Verdana" panose="020B0604030504040204" pitchFamily="34" charset="0"/>
                <a:ea typeface="Verdana" panose="020B0604030504040204" pitchFamily="34" charset="0"/>
              </a:rPr>
              <a:t> Advisory services and/or other services to financially structure a proposed activity;</a:t>
            </a:r>
          </a:p>
          <a:p>
            <a:pPr>
              <a:lnSpc>
                <a:spcPct val="150000"/>
              </a:lnSpc>
              <a:buFont typeface="+mj-lt"/>
              <a:buAutoNum type="arabicPeriod"/>
            </a:pPr>
            <a:r>
              <a:rPr lang="en-US" b="0" i="0" dirty="0" smtClean="0">
                <a:solidFill>
                  <a:srgbClr val="404040"/>
                </a:solidFill>
                <a:effectLst/>
                <a:latin typeface="Verdana" panose="020B0604030504040204" pitchFamily="34" charset="0"/>
                <a:ea typeface="Verdana" panose="020B0604030504040204" pitchFamily="34" charset="0"/>
              </a:rPr>
              <a:t> Other project preparation activities, where necessary, provided that sufficient justification is available.</a:t>
            </a:r>
          </a:p>
          <a:p>
            <a:endParaRPr lang="en-US" b="0" i="0" dirty="0" smtClean="0">
              <a:solidFill>
                <a:srgbClr val="404040"/>
              </a:solidFill>
              <a:effectLst/>
              <a:latin typeface="Verdana" panose="020B0604030504040204" pitchFamily="34" charset="0"/>
              <a:ea typeface="Verdana" panose="020B0604030504040204" pitchFamily="34" charset="0"/>
            </a:endParaRPr>
          </a:p>
          <a:p>
            <a:r>
              <a:rPr lang="en-US" b="0" i="0" dirty="0" smtClean="0">
                <a:solidFill>
                  <a:srgbClr val="404040"/>
                </a:solidFill>
                <a:effectLst/>
                <a:latin typeface="Verdana" panose="020B0604030504040204" pitchFamily="34" charset="0"/>
                <a:ea typeface="Verdana" panose="020B0604030504040204" pitchFamily="34" charset="0"/>
              </a:rPr>
              <a:t>The PPF application must include a clear paragraph explaining how the underlying project fits in with the country’s national priorities and ensures full country ownership. It is therefore highly recommended that the accredited entities consult with the respective national designated authority (NDA) or focal point on the project or </a:t>
            </a:r>
            <a:r>
              <a:rPr lang="en-US" b="0" i="0" dirty="0" err="1" smtClean="0">
                <a:solidFill>
                  <a:srgbClr val="404040"/>
                </a:solidFill>
                <a:effectLst/>
                <a:latin typeface="Verdana" panose="020B0604030504040204" pitchFamily="34" charset="0"/>
                <a:ea typeface="Verdana" panose="020B0604030504040204" pitchFamily="34" charset="0"/>
              </a:rPr>
              <a:t>programme</a:t>
            </a:r>
            <a:r>
              <a:rPr lang="en-US" b="0" i="0" dirty="0" smtClean="0">
                <a:solidFill>
                  <a:srgbClr val="404040"/>
                </a:solidFill>
                <a:effectLst/>
                <a:latin typeface="Verdana" panose="020B0604030504040204" pitchFamily="34" charset="0"/>
                <a:ea typeface="Verdana" panose="020B0604030504040204" pitchFamily="34" charset="0"/>
              </a:rPr>
              <a:t> concept at an early stage.</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06729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How to Receive Project Preparation Support</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871431"/>
            <a:ext cx="11092543" cy="1569660"/>
          </a:xfrm>
          <a:prstGeom prst="rect">
            <a:avLst/>
          </a:prstGeom>
        </p:spPr>
        <p:txBody>
          <a:bodyPr wrap="square">
            <a:spAutoFit/>
          </a:bodyPr>
          <a:lstStyle/>
          <a:p>
            <a:pPr algn="ctr"/>
            <a:r>
              <a:rPr lang="en-US" dirty="0" smtClean="0">
                <a:latin typeface="Verdana" panose="020B0604030504040204" pitchFamily="34" charset="0"/>
                <a:ea typeface="Verdana" panose="020B0604030504040204" pitchFamily="34" charset="0"/>
              </a:rPr>
              <a:t/>
            </a:r>
            <a:br>
              <a:rPr lang="en-US" dirty="0" smtClean="0">
                <a:latin typeface="Verdana" panose="020B0604030504040204" pitchFamily="34" charset="0"/>
                <a:ea typeface="Verdana" panose="020B0604030504040204" pitchFamily="34" charset="0"/>
              </a:rPr>
            </a:br>
            <a:r>
              <a:rPr lang="en-US" sz="2400" dirty="0">
                <a:solidFill>
                  <a:srgbClr val="8B572A"/>
                </a:solidFill>
                <a:latin typeface="Verdana" panose="020B0604030504040204" pitchFamily="34" charset="0"/>
                <a:ea typeface="Verdana" panose="020B0604030504040204" pitchFamily="34" charset="0"/>
              </a:rPr>
              <a:t>1. PPF application development</a:t>
            </a:r>
          </a:p>
          <a:p>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a:latin typeface="Verdana" panose="020B0604030504040204" pitchFamily="34" charset="0"/>
                <a:ea typeface="Verdana" panose="020B0604030504040204" pitchFamily="34" charset="0"/>
              </a:rPr>
              <a:t>Project Preparation Facility requests are developed by the accredited entity in collaboration with the respective </a:t>
            </a:r>
            <a:r>
              <a:rPr lang="en-US" dirty="0" smtClean="0">
                <a:latin typeface="Verdana" panose="020B0604030504040204" pitchFamily="34" charset="0"/>
                <a:ea typeface="Verdana" panose="020B0604030504040204" pitchFamily="34" charset="0"/>
              </a:rPr>
              <a:t>NDA/ </a:t>
            </a:r>
            <a:r>
              <a:rPr lang="en-US" dirty="0">
                <a:latin typeface="Verdana" panose="020B0604030504040204" pitchFamily="34" charset="0"/>
                <a:ea typeface="Verdana" panose="020B0604030504040204" pitchFamily="34" charset="0"/>
              </a:rPr>
              <a:t>focal point, and with support from the GCF Secretariat.</a:t>
            </a:r>
          </a:p>
        </p:txBody>
      </p:sp>
      <p:sp>
        <p:nvSpPr>
          <p:cNvPr id="5" name="Rectangle 4"/>
          <p:cNvSpPr/>
          <p:nvPr/>
        </p:nvSpPr>
        <p:spPr>
          <a:xfrm>
            <a:off x="424543" y="2685963"/>
            <a:ext cx="10853057" cy="3785652"/>
          </a:xfrm>
          <a:prstGeom prst="rect">
            <a:avLst/>
          </a:prstGeom>
        </p:spPr>
        <p:txBody>
          <a:bodyPr wrap="square">
            <a:spAutoFit/>
          </a:bodyPr>
          <a:lstStyle/>
          <a:p>
            <a:pPr algn="ctr"/>
            <a:r>
              <a:rPr lang="en-US" sz="2400" b="0" i="0" dirty="0" smtClean="0">
                <a:solidFill>
                  <a:srgbClr val="8B572A"/>
                </a:solidFill>
                <a:effectLst/>
                <a:latin typeface="Verdana" panose="020B0604030504040204" pitchFamily="34" charset="0"/>
                <a:ea typeface="Verdana" panose="020B0604030504040204" pitchFamily="34" charset="0"/>
              </a:rPr>
              <a:t>2. Submit a PPF application</a:t>
            </a:r>
          </a:p>
          <a:p>
            <a:endParaRPr lang="en-US" b="0" i="0" dirty="0" smtClean="0">
              <a:solidFill>
                <a:srgbClr val="8B572A"/>
              </a:solidFill>
              <a:effectLst/>
              <a:latin typeface="Verdana" panose="020B0604030504040204" pitchFamily="34" charset="0"/>
              <a:ea typeface="Verdana" panose="020B0604030504040204" pitchFamily="34" charset="0"/>
            </a:endParaRPr>
          </a:p>
          <a:p>
            <a:pPr>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 Applications are submitted by the Accredited Entity, using the </a:t>
            </a:r>
            <a:r>
              <a:rPr lang="en-US" b="0" i="0" u="none" strike="noStrike" dirty="0" smtClean="0">
                <a:solidFill>
                  <a:srgbClr val="8B572A"/>
                </a:solidFill>
                <a:effectLst/>
                <a:latin typeface="Verdana" panose="020B0604030504040204" pitchFamily="34" charset="0"/>
                <a:ea typeface="Verdana" panose="020B0604030504040204" pitchFamily="34" charset="0"/>
                <a:hlinkClick r:id="rId2"/>
              </a:rPr>
              <a:t>Project Preparation Funding application form</a:t>
            </a:r>
            <a:r>
              <a:rPr lang="en-US" b="0" i="0" dirty="0" smtClean="0">
                <a:solidFill>
                  <a:srgbClr val="404040"/>
                </a:solidFill>
                <a:effectLst/>
                <a:latin typeface="Verdana" panose="020B0604030504040204" pitchFamily="34" charset="0"/>
                <a:ea typeface="Verdana" panose="020B0604030504040204" pitchFamily="34" charset="0"/>
              </a:rPr>
              <a:t>.</a:t>
            </a:r>
            <a:endParaRPr lang="en-US" dirty="0">
              <a:solidFill>
                <a:srgbClr val="404040"/>
              </a:solidFill>
              <a:latin typeface="Verdana" panose="020B0604030504040204" pitchFamily="34" charset="0"/>
              <a:ea typeface="Verdana" panose="020B0604030504040204" pitchFamily="34" charset="0"/>
            </a:endParaRPr>
          </a:p>
          <a:p>
            <a:pPr>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 It is optional to first submit a concept note before applying for PPF support.</a:t>
            </a:r>
            <a:endParaRPr lang="en-US" dirty="0">
              <a:solidFill>
                <a:srgbClr val="404040"/>
              </a:solidFill>
              <a:latin typeface="Verdana" panose="020B0604030504040204" pitchFamily="34" charset="0"/>
              <a:ea typeface="Verdana" panose="020B0604030504040204" pitchFamily="34" charset="0"/>
            </a:endParaRPr>
          </a:p>
          <a:p>
            <a:pPr>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 If a concept note or draft funding proposal for the underlying project has already been submitted to the GCF, the last section of the PPF proposal template can be left blank.</a:t>
            </a:r>
            <a:endParaRPr lang="en-US" dirty="0">
              <a:solidFill>
                <a:srgbClr val="404040"/>
              </a:solidFill>
              <a:latin typeface="Verdana" panose="020B0604030504040204" pitchFamily="34" charset="0"/>
              <a:ea typeface="Verdana" panose="020B0604030504040204" pitchFamily="34" charset="0"/>
            </a:endParaRPr>
          </a:p>
          <a:p>
            <a:pPr>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 Submitted documents comprise </a:t>
            </a:r>
          </a:p>
          <a:p>
            <a:pPr marL="511175" indent="-163513">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PPF application</a:t>
            </a:r>
          </a:p>
          <a:p>
            <a:pPr marL="511175" indent="-163513">
              <a:buFont typeface="Arial" panose="020B0604020202020204" pitchFamily="34" charset="0"/>
              <a:buChar char="•"/>
            </a:pPr>
            <a:r>
              <a:rPr lang="en-US" b="0" i="0" u="none" strike="noStrike" dirty="0" smtClean="0">
                <a:solidFill>
                  <a:srgbClr val="8B572A"/>
                </a:solidFill>
                <a:effectLst/>
                <a:latin typeface="Verdana" panose="020B0604030504040204" pitchFamily="34" charset="0"/>
                <a:ea typeface="Verdana" panose="020B0604030504040204" pitchFamily="34" charset="0"/>
                <a:hlinkClick r:id="rId3"/>
              </a:rPr>
              <a:t>No objection letter for PPF</a:t>
            </a:r>
            <a:r>
              <a:rPr lang="en-US" b="0" i="0" dirty="0" smtClean="0">
                <a:solidFill>
                  <a:srgbClr val="404040"/>
                </a:solidFill>
                <a:effectLst/>
                <a:latin typeface="Verdana" panose="020B0604030504040204" pitchFamily="34" charset="0"/>
                <a:ea typeface="Verdana" panose="020B0604030504040204" pitchFamily="34" charset="0"/>
              </a:rPr>
              <a:t> from the NDA or focal point</a:t>
            </a:r>
          </a:p>
          <a:p>
            <a:pPr marL="511175" indent="-163513">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Project information (in the form of a concept note, or a funding proposal, or a completion of the annex in the PPF application) </a:t>
            </a:r>
          </a:p>
          <a:p>
            <a:pPr marL="285750" indent="-285750">
              <a:buFont typeface="Arial" panose="020B0604020202020204" pitchFamily="34" charset="0"/>
              <a:buChar char="•"/>
            </a:pPr>
            <a:r>
              <a:rPr lang="en-US" b="0" i="0" dirty="0" smtClean="0">
                <a:solidFill>
                  <a:srgbClr val="404040"/>
                </a:solidFill>
                <a:effectLst/>
                <a:latin typeface="Verdana" panose="020B0604030504040204" pitchFamily="34" charset="0"/>
                <a:ea typeface="Verdana" panose="020B0604030504040204" pitchFamily="34" charset="0"/>
              </a:rPr>
              <a:t>Applications can be sent to the GCF Secretariat at ppf@gcfund.org </a:t>
            </a:r>
            <a:endParaRPr lang="en-US" b="0" i="0" dirty="0">
              <a:solidFill>
                <a:srgbClr val="404040"/>
              </a:solidFill>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9571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How to Receive Project Preparation Support</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871431"/>
            <a:ext cx="11092543" cy="2862322"/>
          </a:xfrm>
          <a:prstGeom prst="rect">
            <a:avLst/>
          </a:prstGeom>
        </p:spPr>
        <p:txBody>
          <a:bodyPr wrap="square">
            <a:spAutoFit/>
          </a:bodyPr>
          <a:lstStyle/>
          <a:p>
            <a:pPr algn="ctr"/>
            <a:r>
              <a:rPr lang="en-US" dirty="0" smtClean="0">
                <a:latin typeface="Verdana" panose="020B0604030504040204" pitchFamily="34" charset="0"/>
                <a:ea typeface="Verdana" panose="020B0604030504040204" pitchFamily="34" charset="0"/>
              </a:rPr>
              <a:t/>
            </a:r>
            <a:br>
              <a:rPr lang="en-US" dirty="0" smtClean="0">
                <a:latin typeface="Verdana" panose="020B0604030504040204" pitchFamily="34" charset="0"/>
                <a:ea typeface="Verdana" panose="020B0604030504040204" pitchFamily="34" charset="0"/>
              </a:rPr>
            </a:br>
            <a:r>
              <a:rPr lang="en-US" sz="2400" dirty="0" smtClean="0">
                <a:solidFill>
                  <a:srgbClr val="8B572A"/>
                </a:solidFill>
                <a:latin typeface="Verdana" panose="020B0604030504040204" pitchFamily="34" charset="0"/>
                <a:ea typeface="Verdana" panose="020B0604030504040204" pitchFamily="34" charset="0"/>
              </a:rPr>
              <a:t>3. Review and Approve</a:t>
            </a:r>
            <a:endParaRPr lang="en-US" sz="2400" dirty="0">
              <a:solidFill>
                <a:srgbClr val="8B572A"/>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The </a:t>
            </a:r>
            <a:r>
              <a:rPr lang="en-US" sz="2000" dirty="0">
                <a:latin typeface="Verdana" panose="020B0604030504040204" pitchFamily="34" charset="0"/>
                <a:ea typeface="Verdana" panose="020B0604030504040204" pitchFamily="34" charset="0"/>
              </a:rPr>
              <a:t>GCF Secretariat reviews the request and the Executive Director may decide to approve the request on the basis of the following criteria</a:t>
            </a:r>
            <a:r>
              <a:rPr lang="en-US" sz="2000"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2000" dirty="0" smtClean="0">
              <a:latin typeface="Verdana" panose="020B0604030504040204" pitchFamily="34" charset="0"/>
              <a:ea typeface="Verdana" panose="020B0604030504040204" pitchFamily="34" charset="0"/>
            </a:endParaRPr>
          </a:p>
          <a:p>
            <a:pPr marL="804863" indent="-173038">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Assessment </a:t>
            </a:r>
            <a:r>
              <a:rPr lang="en-US" sz="2000" dirty="0">
                <a:latin typeface="Verdana" panose="020B0604030504040204" pitchFamily="34" charset="0"/>
                <a:ea typeface="Verdana" panose="020B0604030504040204" pitchFamily="34" charset="0"/>
              </a:rPr>
              <a:t>against the GCF investment </a:t>
            </a:r>
            <a:r>
              <a:rPr lang="en-US" sz="2000" dirty="0" smtClean="0">
                <a:latin typeface="Verdana" panose="020B0604030504040204" pitchFamily="34" charset="0"/>
                <a:ea typeface="Verdana" panose="020B0604030504040204" pitchFamily="34" charset="0"/>
              </a:rPr>
              <a:t>criteria</a:t>
            </a:r>
          </a:p>
          <a:p>
            <a:pPr marL="804863" indent="-173038">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Justification </a:t>
            </a:r>
            <a:r>
              <a:rPr lang="en-US" sz="2000" dirty="0">
                <a:latin typeface="Verdana" panose="020B0604030504040204" pitchFamily="34" charset="0"/>
                <a:ea typeface="Verdana" panose="020B0604030504040204" pitchFamily="34" charset="0"/>
              </a:rPr>
              <a:t>of </a:t>
            </a:r>
            <a:r>
              <a:rPr lang="en-US" sz="2000" dirty="0" smtClean="0">
                <a:latin typeface="Verdana" panose="020B0604030504040204" pitchFamily="34" charset="0"/>
                <a:ea typeface="Verdana" panose="020B0604030504040204" pitchFamily="34" charset="0"/>
              </a:rPr>
              <a:t>needs</a:t>
            </a:r>
          </a:p>
          <a:p>
            <a:pPr marL="804863" indent="-173038">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Consistency </a:t>
            </a:r>
            <a:r>
              <a:rPr lang="en-US" sz="2000" dirty="0">
                <a:latin typeface="Verdana" panose="020B0604030504040204" pitchFamily="34" charset="0"/>
                <a:ea typeface="Verdana" panose="020B0604030504040204" pitchFamily="34" charset="0"/>
              </a:rPr>
              <a:t>with relevant GCF policies.</a:t>
            </a:r>
          </a:p>
        </p:txBody>
      </p:sp>
    </p:spTree>
    <p:extLst>
      <p:ext uri="{BB962C8B-B14F-4D97-AF65-F5344CB8AC3E}">
        <p14:creationId xmlns:p14="http://schemas.microsoft.com/office/powerpoint/2010/main" val="2577770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How to Receive Project Preparation Support</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250371" y="871431"/>
            <a:ext cx="11266715" cy="5724644"/>
          </a:xfrm>
          <a:prstGeom prst="rect">
            <a:avLst/>
          </a:prstGeom>
        </p:spPr>
        <p:txBody>
          <a:bodyPr wrap="square">
            <a:spAutoFit/>
          </a:bodyPr>
          <a:lstStyle/>
          <a:p>
            <a:pPr algn="ctr"/>
            <a:r>
              <a:rPr lang="en-US" dirty="0" smtClean="0">
                <a:latin typeface="Verdana" panose="020B0604030504040204" pitchFamily="34" charset="0"/>
                <a:ea typeface="Verdana" panose="020B0604030504040204" pitchFamily="34" charset="0"/>
              </a:rPr>
              <a:t/>
            </a:r>
            <a:br>
              <a:rPr lang="en-US" dirty="0" smtClean="0">
                <a:latin typeface="Verdana" panose="020B0604030504040204" pitchFamily="34" charset="0"/>
                <a:ea typeface="Verdana" panose="020B0604030504040204" pitchFamily="34" charset="0"/>
              </a:rPr>
            </a:br>
            <a:r>
              <a:rPr lang="en-US" sz="2400" dirty="0">
                <a:solidFill>
                  <a:srgbClr val="8B572A"/>
                </a:solidFill>
                <a:latin typeface="Verdana" panose="020B0604030504040204" pitchFamily="34" charset="0"/>
                <a:ea typeface="Verdana" panose="020B0604030504040204" pitchFamily="34" charset="0"/>
              </a:rPr>
              <a:t>4. Grant </a:t>
            </a:r>
            <a:r>
              <a:rPr lang="en-US" sz="2400" dirty="0" smtClean="0">
                <a:solidFill>
                  <a:srgbClr val="8B572A"/>
                </a:solidFill>
                <a:latin typeface="Verdana" panose="020B0604030504040204" pitchFamily="34" charset="0"/>
                <a:ea typeface="Verdana" panose="020B0604030504040204" pitchFamily="34" charset="0"/>
              </a:rPr>
              <a:t>Agreement and Disbursal</a:t>
            </a:r>
            <a:endParaRPr lang="en-US" sz="2400" dirty="0">
              <a:solidFill>
                <a:srgbClr val="8B572A"/>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a:latin typeface="Verdana" panose="020B0604030504040204" pitchFamily="34" charset="0"/>
                <a:ea typeface="Verdana" panose="020B0604030504040204" pitchFamily="34" charset="0"/>
              </a:rPr>
              <a:t>Following approval of a PPF request, legal arrangements are concluded in the form of a </a:t>
            </a:r>
            <a:r>
              <a:rPr lang="en-US" dirty="0">
                <a:latin typeface="Verdana" panose="020B0604030504040204" pitchFamily="34" charset="0"/>
                <a:ea typeface="Verdana" panose="020B0604030504040204" pitchFamily="34" charset="0"/>
                <a:hlinkClick r:id="rId2"/>
              </a:rPr>
              <a:t>grant agreement</a:t>
            </a:r>
            <a:r>
              <a:rPr lang="en-US" dirty="0">
                <a:latin typeface="Verdana" panose="020B0604030504040204" pitchFamily="34" charset="0"/>
                <a:ea typeface="Verdana" panose="020B0604030504040204" pitchFamily="34" charset="0"/>
              </a:rPr>
              <a:t> with the grant recipient which include and incorporate the Standard Conditions. </a:t>
            </a:r>
            <a:endParaRPr lang="en-US" dirty="0" smtClean="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US" dirty="0" smtClean="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To </a:t>
            </a:r>
            <a:r>
              <a:rPr lang="en-US" dirty="0">
                <a:latin typeface="Verdana" panose="020B0604030504040204" pitchFamily="34" charset="0"/>
                <a:ea typeface="Verdana" panose="020B0604030504040204" pitchFamily="34" charset="0"/>
              </a:rPr>
              <a:t>make the grant agreement effective, a legal opinion on the agreement needs to be communicated to the GCF Secretariat. The grant recipient must also submit a Letter of Authorization to confirm that authorized/designated officers may submit requests for disbursements under the grant agreement. Such a letter must be accompanied with evidence to verify the signatures of the officers (for example, copy of passport personal information page).  </a:t>
            </a:r>
            <a:endParaRPr lang="en-US" dirty="0" smtClean="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US" dirty="0" smtClean="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GCF Secretariat will notify the grant recipient on the effectiveness of the legal arrangements. This date will generally be at the start of the relevant quarter, i.e. 1 January, 1 April, 1 July, or 1 October. </a:t>
            </a:r>
            <a:endParaRPr lang="en-US" dirty="0" smtClean="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US" dirty="0" smtClean="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When </a:t>
            </a:r>
            <a:r>
              <a:rPr lang="en-US" dirty="0">
                <a:latin typeface="Verdana" panose="020B0604030504040204" pitchFamily="34" charset="0"/>
                <a:ea typeface="Verdana" panose="020B0604030504040204" pitchFamily="34" charset="0"/>
              </a:rPr>
              <a:t>the legal arrangements come into force and effect, the GCF Secretariat releases the first tranche of funding. PPF resources are received to the bank account of the signing party of the grant agreement.</a:t>
            </a:r>
          </a:p>
        </p:txBody>
      </p:sp>
    </p:spTree>
    <p:extLst>
      <p:ext uri="{BB962C8B-B14F-4D97-AF65-F5344CB8AC3E}">
        <p14:creationId xmlns:p14="http://schemas.microsoft.com/office/powerpoint/2010/main" val="2034705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How to Receive Project Preparation Support</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871431"/>
            <a:ext cx="11092543" cy="3785652"/>
          </a:xfrm>
          <a:prstGeom prst="rect">
            <a:avLst/>
          </a:prstGeom>
        </p:spPr>
        <p:txBody>
          <a:bodyPr wrap="square">
            <a:spAutoFit/>
          </a:bodyPr>
          <a:lstStyle/>
          <a:p>
            <a:pPr algn="ctr"/>
            <a:r>
              <a:rPr lang="en-US" dirty="0" smtClean="0">
                <a:latin typeface="Verdana" panose="020B0604030504040204" pitchFamily="34" charset="0"/>
                <a:ea typeface="Verdana" panose="020B0604030504040204" pitchFamily="34" charset="0"/>
              </a:rPr>
              <a:t/>
            </a:r>
            <a:br>
              <a:rPr lang="en-US" dirty="0" smtClean="0">
                <a:latin typeface="Verdana" panose="020B0604030504040204" pitchFamily="34" charset="0"/>
                <a:ea typeface="Verdana" panose="020B0604030504040204" pitchFamily="34" charset="0"/>
              </a:rPr>
            </a:br>
            <a:r>
              <a:rPr lang="en-US" sz="2400" dirty="0" smtClean="0">
                <a:solidFill>
                  <a:srgbClr val="8B572A"/>
                </a:solidFill>
                <a:latin typeface="Verdana" panose="020B0604030504040204" pitchFamily="34" charset="0"/>
                <a:ea typeface="Verdana" panose="020B0604030504040204" pitchFamily="34" charset="0"/>
              </a:rPr>
              <a:t>5. Implementation, Monitoring and Reporting</a:t>
            </a:r>
            <a:endParaRPr lang="en-US" sz="2400" dirty="0">
              <a:solidFill>
                <a:srgbClr val="8B572A"/>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The AE will be responsible for the implementation of the activities upon approval</a:t>
            </a:r>
            <a:r>
              <a:rPr lang="en-US" sz="2000"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The PPF activities implemented by the AE will be subject to the monitoring and evaluation procedures of the GCF, and the frequency of reporting will be agreed in the PPF request approved by the GCF</a:t>
            </a:r>
            <a:r>
              <a:rPr lang="en-US" sz="2000"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Each approved PPF request will be disclosed on the GCF website upon approval, and the Secretariat will report at each Board meeting on the pipeline of PPF requests received, approved and under implementation. </a:t>
            </a:r>
          </a:p>
        </p:txBody>
      </p:sp>
    </p:spTree>
    <p:extLst>
      <p:ext uri="{BB962C8B-B14F-4D97-AF65-F5344CB8AC3E}">
        <p14:creationId xmlns:p14="http://schemas.microsoft.com/office/powerpoint/2010/main" val="3703421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How to Receive Project Preparation Support</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871431"/>
            <a:ext cx="11092543" cy="1938992"/>
          </a:xfrm>
          <a:prstGeom prst="rect">
            <a:avLst/>
          </a:prstGeom>
        </p:spPr>
        <p:txBody>
          <a:bodyPr wrap="square">
            <a:spAutoFit/>
          </a:bodyPr>
          <a:lstStyle/>
          <a:p>
            <a:pPr algn="ctr"/>
            <a:r>
              <a:rPr lang="en-US" dirty="0" smtClean="0">
                <a:latin typeface="Verdana" panose="020B0604030504040204" pitchFamily="34" charset="0"/>
                <a:ea typeface="Verdana" panose="020B0604030504040204" pitchFamily="34" charset="0"/>
              </a:rPr>
              <a:t/>
            </a:r>
            <a:br>
              <a:rPr lang="en-US" dirty="0" smtClean="0">
                <a:latin typeface="Verdana" panose="020B0604030504040204" pitchFamily="34" charset="0"/>
                <a:ea typeface="Verdana" panose="020B0604030504040204" pitchFamily="34" charset="0"/>
              </a:rPr>
            </a:br>
            <a:r>
              <a:rPr lang="en-US" sz="2400" dirty="0">
                <a:solidFill>
                  <a:srgbClr val="8B572A"/>
                </a:solidFill>
                <a:latin typeface="Verdana" panose="020B0604030504040204" pitchFamily="34" charset="0"/>
                <a:ea typeface="Verdana" panose="020B0604030504040204" pitchFamily="34" charset="0"/>
              </a:rPr>
              <a:t>6</a:t>
            </a:r>
            <a:r>
              <a:rPr lang="en-US" sz="2400" dirty="0" smtClean="0">
                <a:solidFill>
                  <a:srgbClr val="8B572A"/>
                </a:solidFill>
                <a:latin typeface="Verdana" panose="020B0604030504040204" pitchFamily="34" charset="0"/>
                <a:ea typeface="Verdana" panose="020B0604030504040204" pitchFamily="34" charset="0"/>
              </a:rPr>
              <a:t>. Submission of project proposal to the Board</a:t>
            </a:r>
            <a:endParaRPr lang="en-US" sz="2400" dirty="0">
              <a:solidFill>
                <a:srgbClr val="8B572A"/>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Projects </a:t>
            </a:r>
            <a:r>
              <a:rPr lang="en-US" sz="2000" dirty="0">
                <a:latin typeface="Verdana" panose="020B0604030504040204" pitchFamily="34" charset="0"/>
                <a:ea typeface="Verdana" panose="020B0604030504040204" pitchFamily="34" charset="0"/>
              </a:rPr>
              <a:t>which have been developed using funding from the PPF should be submitted to the Board within two years from the approval date for the PPF request, unless there is sufficient justification for an extension to this deadline.</a:t>
            </a:r>
          </a:p>
        </p:txBody>
      </p:sp>
    </p:spTree>
    <p:extLst>
      <p:ext uri="{BB962C8B-B14F-4D97-AF65-F5344CB8AC3E}">
        <p14:creationId xmlns:p14="http://schemas.microsoft.com/office/powerpoint/2010/main" val="4241288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1176231"/>
            <a:ext cx="11092543" cy="4708981"/>
          </a:xfrm>
          <a:prstGeom prst="rect">
            <a:avLst/>
          </a:prstGeom>
        </p:spPr>
        <p:txBody>
          <a:bodyPr wrap="square">
            <a:spAutoFit/>
          </a:bodyPr>
          <a:lstStyle/>
          <a:p>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a:latin typeface="Verdana" panose="020B0604030504040204" pitchFamily="34" charset="0"/>
                <a:ea typeface="Verdana" panose="020B0604030504040204" pitchFamily="34" charset="0"/>
              </a:rPr>
              <a:t>GCF does not implement projects directly itself, but through partnerships with Accredited Entities. This chapter explains the process of bringing a project proposal to GCF, from initial submission through to Board approval.</a:t>
            </a: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a:latin typeface="Verdana" panose="020B0604030504040204" pitchFamily="34" charset="0"/>
                <a:ea typeface="Verdana" panose="020B0604030504040204" pitchFamily="34" charset="0"/>
              </a:rPr>
              <a:t>The Fund utilizes a variety of financial instruments to </a:t>
            </a:r>
            <a:r>
              <a:rPr lang="en-US" sz="2000" dirty="0" err="1">
                <a:latin typeface="Verdana" panose="020B0604030504040204" pitchFamily="34" charset="0"/>
                <a:ea typeface="Verdana" panose="020B0604030504040204" pitchFamily="34" charset="0"/>
              </a:rPr>
              <a:t>realise</a:t>
            </a:r>
            <a:r>
              <a:rPr lang="en-US" sz="2000" dirty="0">
                <a:latin typeface="Verdana" panose="020B0604030504040204" pitchFamily="34" charset="0"/>
                <a:ea typeface="Verdana" panose="020B0604030504040204" pitchFamily="34" charset="0"/>
              </a:rPr>
              <a:t> these projects. These include grants, concessional debt financing, equity and guarantees. GCF private sector support includes assisting entities to tap financial markets.</a:t>
            </a: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a:latin typeface="Verdana" panose="020B0604030504040204" pitchFamily="34" charset="0"/>
                <a:ea typeface="Verdana" panose="020B0604030504040204" pitchFamily="34" charset="0"/>
              </a:rPr>
              <a:t>Accredited Entities comprise the core of GCF’s funding proposal cycle. They are responsible for presenting funding applications to GCF, and then overseeing, supervising, managing and monitoring the overall GCF-approved projects and </a:t>
            </a:r>
            <a:r>
              <a:rPr lang="en-US" sz="2000" dirty="0" err="1">
                <a:latin typeface="Verdana" panose="020B0604030504040204" pitchFamily="34" charset="0"/>
                <a:ea typeface="Verdana" panose="020B0604030504040204" pitchFamily="34" charset="0"/>
              </a:rPr>
              <a:t>programmes</a:t>
            </a:r>
            <a:r>
              <a:rPr lang="en-US" sz="2000" dirty="0">
                <a:latin typeface="Verdana" panose="020B0604030504040204" pitchFamily="34" charset="0"/>
                <a:ea typeface="Verdana" panose="020B0604030504040204" pitchFamily="34" charset="0"/>
              </a:rPr>
              <a:t>.</a:t>
            </a: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146440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Project Funding</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970191"/>
            <a:ext cx="11092543" cy="5570756"/>
          </a:xfrm>
          <a:prstGeom prst="rect">
            <a:avLst/>
          </a:prstGeom>
        </p:spPr>
        <p:txBody>
          <a:bodyPr wrap="square">
            <a:spAutoFit/>
          </a:bodyPr>
          <a:lstStyle/>
          <a:p>
            <a:r>
              <a:rPr lang="en-US" sz="1600" dirty="0" smtClean="0">
                <a:latin typeface="Verdana" panose="020B0604030504040204" pitchFamily="34" charset="0"/>
                <a:ea typeface="Verdana" panose="020B0604030504040204" pitchFamily="34" charset="0"/>
              </a:rPr>
              <a:t/>
            </a:r>
            <a:br>
              <a:rPr lang="en-US" sz="1600" dirty="0" smtClean="0">
                <a:latin typeface="Verdana" panose="020B0604030504040204" pitchFamily="34" charset="0"/>
                <a:ea typeface="Verdana" panose="020B0604030504040204" pitchFamily="34" charset="0"/>
              </a:rPr>
            </a:br>
            <a:r>
              <a:rPr lang="en-US" sz="2000" dirty="0" smtClean="0">
                <a:latin typeface="Verdana" panose="020B0604030504040204" pitchFamily="34" charset="0"/>
                <a:ea typeface="Verdana" panose="020B0604030504040204" pitchFamily="34" charset="0"/>
              </a:rPr>
              <a:t>It </a:t>
            </a:r>
            <a:r>
              <a:rPr lang="en-US" sz="2000" dirty="0">
                <a:latin typeface="Verdana" panose="020B0604030504040204" pitchFamily="34" charset="0"/>
                <a:ea typeface="Verdana" panose="020B0604030504040204" pitchFamily="34" charset="0"/>
              </a:rPr>
              <a:t>is not necessary for Accredited Entities to act as the direct implementer of funding proposals. Executing Entities can also do this on behalf of Accredited Entities by </a:t>
            </a:r>
            <a:r>
              <a:rPr lang="en-US" sz="2000" dirty="0" err="1">
                <a:latin typeface="Verdana" panose="020B0604030504040204" pitchFamily="34" charset="0"/>
                <a:ea typeface="Verdana" panose="020B0604030504040204" pitchFamily="34" charset="0"/>
              </a:rPr>
              <a:t>channelling</a:t>
            </a:r>
            <a:r>
              <a:rPr lang="en-US" sz="2000" dirty="0">
                <a:latin typeface="Verdana" panose="020B0604030504040204" pitchFamily="34" charset="0"/>
                <a:ea typeface="Verdana" panose="020B0604030504040204" pitchFamily="34" charset="0"/>
              </a:rPr>
              <a:t> funds and carrying out the funded activity. In these cases, Accredited Entities will continue to be important as they maintain oversight of Executive Entities’ GCF-related activities.</a:t>
            </a: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a:latin typeface="Verdana" panose="020B0604030504040204" pitchFamily="34" charset="0"/>
                <a:ea typeface="Verdana" panose="020B0604030504040204" pitchFamily="34" charset="0"/>
              </a:rPr>
              <a:t>GCF project approval is built on the need to support developing country priorities. Developing countries nominate National Designated Authorities (NDAs) or focal points to act as the point of communication with GCF. Every project the GCF Board agrees to fund must be endorsed, expressed via a no objection letter, by the NDA or focal point. </a:t>
            </a: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smtClean="0">
                <a:latin typeface="Verdana" panose="020B0604030504040204" pitchFamily="34" charset="0"/>
                <a:ea typeface="Verdana" panose="020B0604030504040204" pitchFamily="34" charset="0"/>
              </a:rPr>
              <a:t/>
            </a:r>
            <a:br>
              <a:rPr lang="en-US" sz="2000" dirty="0" smtClean="0">
                <a:latin typeface="Verdana" panose="020B0604030504040204" pitchFamily="34" charset="0"/>
                <a:ea typeface="Verdana" panose="020B0604030504040204" pitchFamily="34" charset="0"/>
              </a:rPr>
            </a:br>
            <a:r>
              <a:rPr lang="en-US" sz="2000" dirty="0">
                <a:latin typeface="Verdana" panose="020B0604030504040204" pitchFamily="34" charset="0"/>
                <a:ea typeface="Verdana" panose="020B0604030504040204" pitchFamily="34" charset="0"/>
              </a:rPr>
              <a:t>GCF </a:t>
            </a:r>
            <a:r>
              <a:rPr lang="en-US" sz="2000" dirty="0" err="1">
                <a:latin typeface="Verdana" panose="020B0604030504040204" pitchFamily="34" charset="0"/>
                <a:ea typeface="Verdana" panose="020B0604030504040204" pitchFamily="34" charset="0"/>
              </a:rPr>
              <a:t>recognises</a:t>
            </a:r>
            <a:r>
              <a:rPr lang="en-US" sz="2000" dirty="0">
                <a:latin typeface="Verdana" panose="020B0604030504040204" pitchFamily="34" charset="0"/>
                <a:ea typeface="Verdana" panose="020B0604030504040204" pitchFamily="34" charset="0"/>
              </a:rPr>
              <a:t> developing countries may face capacity constraints in developing climate finance proposals. That is why it has established the Project Preparation Facility to provide financial support to help Accredited Entities prepare projects and </a:t>
            </a:r>
            <a:r>
              <a:rPr lang="en-US" sz="2000" dirty="0" err="1">
                <a:latin typeface="Verdana" panose="020B0604030504040204" pitchFamily="34" charset="0"/>
                <a:ea typeface="Verdana" panose="020B0604030504040204" pitchFamily="34" charset="0"/>
              </a:rPr>
              <a:t>programmes</a:t>
            </a:r>
            <a:r>
              <a:rPr lang="en-US" sz="2000" dirty="0">
                <a:latin typeface="Verdana" panose="020B0604030504040204" pitchFamily="34" charset="0"/>
                <a:ea typeface="Verdana" panose="020B0604030504040204" pitchFamily="34" charset="0"/>
              </a:rPr>
              <a:t>. The facility is specially targeted to support Direct Access Entities, and micro-to-small size category projects.</a:t>
            </a: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4587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955"/>
            <a:ext cx="10515600" cy="614588"/>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359229" y="1488168"/>
            <a:ext cx="11462657" cy="4351338"/>
          </a:xfrm>
        </p:spPr>
        <p:txBody>
          <a:bodyPr>
            <a:normAutofit/>
          </a:bodyPr>
          <a:lstStyle/>
          <a:p>
            <a:pPr>
              <a:lnSpc>
                <a:spcPct val="100000"/>
              </a:lnSpc>
              <a:spcBef>
                <a:spcPts val="600"/>
              </a:spcBef>
            </a:pPr>
            <a:r>
              <a:rPr lang="en-US" sz="2000" dirty="0">
                <a:latin typeface="Verdana" panose="020B0604030504040204" pitchFamily="34" charset="0"/>
                <a:ea typeface="Verdana" panose="020B0604030504040204" pitchFamily="34" charset="0"/>
              </a:rPr>
              <a:t>The Readiness and Preparatory Support </a:t>
            </a:r>
            <a:r>
              <a:rPr lang="en-US" sz="2000" dirty="0" err="1">
                <a:latin typeface="Verdana" panose="020B0604030504040204" pitchFamily="34" charset="0"/>
                <a:ea typeface="Verdana" panose="020B0604030504040204" pitchFamily="34" charset="0"/>
              </a:rPr>
              <a:t>Programme</a:t>
            </a:r>
            <a:r>
              <a:rPr lang="en-US" sz="2000" dirty="0">
                <a:latin typeface="Verdana" panose="020B0604030504040204" pitchFamily="34" charset="0"/>
                <a:ea typeface="Verdana" panose="020B0604030504040204" pitchFamily="34" charset="0"/>
              </a:rPr>
              <a:t> (the Readiness </a:t>
            </a:r>
            <a:r>
              <a:rPr lang="en-US" sz="2000" dirty="0" err="1">
                <a:latin typeface="Verdana" panose="020B0604030504040204" pitchFamily="34" charset="0"/>
                <a:ea typeface="Verdana" panose="020B0604030504040204" pitchFamily="34" charset="0"/>
              </a:rPr>
              <a:t>Programme</a:t>
            </a:r>
            <a:r>
              <a:rPr lang="en-US" sz="2000" dirty="0">
                <a:latin typeface="Verdana" panose="020B0604030504040204" pitchFamily="34" charset="0"/>
                <a:ea typeface="Verdana" panose="020B0604030504040204" pitchFamily="34" charset="0"/>
              </a:rPr>
              <a:t>) is a funding </a:t>
            </a:r>
            <a:r>
              <a:rPr lang="en-US" sz="2000" dirty="0" err="1">
                <a:latin typeface="Verdana" panose="020B0604030504040204" pitchFamily="34" charset="0"/>
                <a:ea typeface="Verdana" panose="020B0604030504040204" pitchFamily="34" charset="0"/>
              </a:rPr>
              <a:t>programme</a:t>
            </a:r>
            <a:r>
              <a:rPr lang="en-US" sz="2000" dirty="0">
                <a:latin typeface="Verdana" panose="020B0604030504040204" pitchFamily="34" charset="0"/>
                <a:ea typeface="Verdana" panose="020B0604030504040204" pitchFamily="34" charset="0"/>
              </a:rPr>
              <a:t> to enhance country ownership and access to the </a:t>
            </a:r>
            <a:r>
              <a:rPr lang="en-US" sz="2000" dirty="0" smtClean="0">
                <a:latin typeface="Verdana" panose="020B0604030504040204" pitchFamily="34" charset="0"/>
                <a:ea typeface="Verdana" panose="020B0604030504040204" pitchFamily="34" charset="0"/>
              </a:rPr>
              <a:t>Fund.</a:t>
            </a:r>
          </a:p>
          <a:p>
            <a:pPr>
              <a:lnSpc>
                <a:spcPct val="100000"/>
              </a:lnSpc>
              <a:spcBef>
                <a:spcPts val="600"/>
              </a:spcBef>
            </a:pPr>
            <a:endParaRPr lang="en-US" sz="2000" dirty="0">
              <a:latin typeface="Verdana" panose="020B0604030504040204" pitchFamily="34" charset="0"/>
              <a:ea typeface="Verdana" panose="020B0604030504040204" pitchFamily="34" charset="0"/>
            </a:endParaRPr>
          </a:p>
          <a:p>
            <a:pPr>
              <a:lnSpc>
                <a:spcPct val="100000"/>
              </a:lnSpc>
              <a:spcBef>
                <a:spcPts val="600"/>
              </a:spcBef>
            </a:pPr>
            <a:r>
              <a:rPr lang="en-US" sz="2000" dirty="0" smtClean="0">
                <a:latin typeface="Verdana" panose="020B0604030504040204" pitchFamily="34" charset="0"/>
                <a:ea typeface="Verdana" panose="020B0604030504040204" pitchFamily="34" charset="0"/>
              </a:rPr>
              <a:t>The </a:t>
            </a:r>
            <a:r>
              <a:rPr lang="en-US" sz="2000" dirty="0" err="1">
                <a:latin typeface="Verdana" panose="020B0604030504040204" pitchFamily="34" charset="0"/>
                <a:ea typeface="Verdana" panose="020B0604030504040204" pitchFamily="34" charset="0"/>
              </a:rPr>
              <a:t>Programme</a:t>
            </a:r>
            <a:r>
              <a:rPr lang="en-US" sz="2000" dirty="0">
                <a:latin typeface="Verdana" panose="020B0604030504040204" pitchFamily="34" charset="0"/>
                <a:ea typeface="Verdana" panose="020B0604030504040204" pitchFamily="34" charset="0"/>
              </a:rPr>
              <a:t> provides resources for strengthening the institutional capacities of NDAs or focal points and Direct Access Entities to efficiently engage with the Fund. Resources may be provided in the form of grants or technical </a:t>
            </a:r>
            <a:r>
              <a:rPr lang="en-US" sz="2000" dirty="0" smtClean="0">
                <a:latin typeface="Verdana" panose="020B0604030504040204" pitchFamily="34" charset="0"/>
                <a:ea typeface="Verdana" panose="020B0604030504040204" pitchFamily="34" charset="0"/>
              </a:rPr>
              <a:t>assistance.</a:t>
            </a:r>
          </a:p>
          <a:p>
            <a:pPr>
              <a:lnSpc>
                <a:spcPct val="100000"/>
              </a:lnSpc>
              <a:spcBef>
                <a:spcPts val="600"/>
              </a:spcBef>
            </a:pPr>
            <a:endParaRPr lang="en-US" sz="2000" dirty="0">
              <a:latin typeface="Verdana" panose="020B0604030504040204" pitchFamily="34" charset="0"/>
              <a:ea typeface="Verdana" panose="020B0604030504040204" pitchFamily="34" charset="0"/>
            </a:endParaRPr>
          </a:p>
          <a:p>
            <a:pPr>
              <a:lnSpc>
                <a:spcPct val="100000"/>
              </a:lnSpc>
              <a:spcBef>
                <a:spcPts val="600"/>
              </a:spcBef>
            </a:pPr>
            <a:r>
              <a:rPr lang="en-US" sz="2000" dirty="0" smtClean="0">
                <a:latin typeface="Verdana" panose="020B0604030504040204" pitchFamily="34" charset="0"/>
                <a:ea typeface="Verdana" panose="020B0604030504040204" pitchFamily="34" charset="0"/>
              </a:rPr>
              <a:t>All </a:t>
            </a:r>
            <a:r>
              <a:rPr lang="en-US" sz="2000" dirty="0">
                <a:latin typeface="Verdana" panose="020B0604030504040204" pitchFamily="34" charset="0"/>
                <a:ea typeface="Verdana" panose="020B0604030504040204" pitchFamily="34" charset="0"/>
              </a:rPr>
              <a:t>developing countries can access the Readiness </a:t>
            </a:r>
            <a:r>
              <a:rPr lang="en-US" sz="2000" dirty="0" err="1">
                <a:latin typeface="Verdana" panose="020B0604030504040204" pitchFamily="34" charset="0"/>
                <a:ea typeface="Verdana" panose="020B0604030504040204" pitchFamily="34" charset="0"/>
              </a:rPr>
              <a:t>Programme</a:t>
            </a:r>
            <a:r>
              <a:rPr lang="en-US" sz="2000" dirty="0">
                <a:latin typeface="Verdana" panose="020B0604030504040204" pitchFamily="34" charset="0"/>
                <a:ea typeface="Verdana" panose="020B0604030504040204" pitchFamily="34" charset="0"/>
              </a:rPr>
              <a:t>, and the Fund aims for a floor of 50 percent of the readiness support allocation to particularly vulnerable countries, including Least Developed Countries (LDCs), Small Island Developing States (SIDS), and African States</a:t>
            </a:r>
          </a:p>
        </p:txBody>
      </p:sp>
    </p:spTree>
    <p:extLst>
      <p:ext uri="{BB962C8B-B14F-4D97-AF65-F5344CB8AC3E}">
        <p14:creationId xmlns:p14="http://schemas.microsoft.com/office/powerpoint/2010/main" val="6345284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Generation of Funding Proposal</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1431856"/>
            <a:ext cx="11092543" cy="4401205"/>
          </a:xfrm>
          <a:prstGeom prst="rect">
            <a:avLst/>
          </a:prstGeom>
        </p:spPr>
        <p:txBody>
          <a:bodyPr wrap="square">
            <a:spAutoFit/>
          </a:bodyPr>
          <a:lstStyle/>
          <a:p>
            <a:pPr marL="285750" indent="-28575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Accredited </a:t>
            </a:r>
            <a:r>
              <a:rPr lang="en-US" sz="2000" dirty="0">
                <a:latin typeface="Verdana" panose="020B0604030504040204" pitchFamily="34" charset="0"/>
                <a:ea typeface="Verdana" panose="020B0604030504040204" pitchFamily="34" charset="0"/>
              </a:rPr>
              <a:t>Entities develop funding proposals, in close consultation with NDAs or focal points, based on the differing climate finance needs of individual developing countries. </a:t>
            </a:r>
            <a:endParaRPr lang="en-US" sz="2000"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endParaRPr lang="en-US" sz="2000"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Accredited </a:t>
            </a:r>
            <a:r>
              <a:rPr lang="en-US" sz="2000" dirty="0">
                <a:latin typeface="Verdana" panose="020B0604030504040204" pitchFamily="34" charset="0"/>
                <a:ea typeface="Verdana" panose="020B0604030504040204" pitchFamily="34" charset="0"/>
              </a:rPr>
              <a:t>Entities can also respond to Requests for Proposals issued by GCF to fill current gaps in climate financing. </a:t>
            </a:r>
            <a:endParaRPr lang="en-US" sz="2000"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endParaRPr lang="en-US" sz="2000"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In </a:t>
            </a:r>
            <a:r>
              <a:rPr lang="en-US" sz="2000" dirty="0">
                <a:latin typeface="Verdana" panose="020B0604030504040204" pitchFamily="34" charset="0"/>
                <a:ea typeface="Verdana" panose="020B0604030504040204" pitchFamily="34" charset="0"/>
              </a:rPr>
              <a:t>issuing some Requests for Proposals, GCF may accept proposals from entities it has not yet accredited</a:t>
            </a:r>
            <a:r>
              <a:rPr lang="en-US" sz="2000" dirty="0" smtClean="0">
                <a:latin typeface="Verdana" panose="020B0604030504040204" pitchFamily="34" charset="0"/>
                <a:ea typeface="Verdana" panose="020B0604030504040204" pitchFamily="34" charset="0"/>
              </a:rPr>
              <a:t>.</a:t>
            </a:r>
          </a:p>
          <a:p>
            <a:pPr marL="342900" indent="-342900">
              <a:buFont typeface="Arial" panose="020B0604020202020204" pitchFamily="34" charset="0"/>
              <a:buChar char="•"/>
            </a:pPr>
            <a:endParaRPr lang="en-US" sz="2000"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However</a:t>
            </a:r>
            <a:r>
              <a:rPr lang="en-US" sz="2000" dirty="0">
                <a:latin typeface="Verdana" panose="020B0604030504040204" pitchFamily="34" charset="0"/>
                <a:ea typeface="Verdana" panose="020B0604030504040204" pitchFamily="34" charset="0"/>
              </a:rPr>
              <a:t>, non-accredited entities will have to team-up with Accredited Entities when formally submitting funding proposals to GCF. Entities that submit proposals through the Requests for Proposals can be prioritized when applying for accreditation.</a:t>
            </a: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034993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Request for proposal</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332014" y="1254884"/>
            <a:ext cx="11604171" cy="5001369"/>
          </a:xfrm>
          <a:prstGeom prst="rect">
            <a:avLst/>
          </a:prstGeom>
        </p:spPr>
        <p:txBody>
          <a:bodyPr wrap="square">
            <a:spAutoFit/>
          </a:bodyPr>
          <a:lstStyle/>
          <a:p>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GCF Board has established several supporting </a:t>
            </a:r>
            <a:r>
              <a:rPr lang="en-US" dirty="0" err="1">
                <a:latin typeface="Verdana" panose="020B0604030504040204" pitchFamily="34" charset="0"/>
                <a:ea typeface="Verdana" panose="020B0604030504040204" pitchFamily="34" charset="0"/>
              </a:rPr>
              <a:t>programmes</a:t>
            </a:r>
            <a:r>
              <a:rPr lang="en-US" dirty="0">
                <a:latin typeface="Verdana" panose="020B0604030504040204" pitchFamily="34" charset="0"/>
                <a:ea typeface="Verdana" panose="020B0604030504040204" pitchFamily="34" charset="0"/>
              </a:rPr>
              <a:t> to issue Requests for Proposals</a:t>
            </a:r>
            <a:r>
              <a:rPr lang="en-US" dirty="0" smtClean="0">
                <a:latin typeface="Verdana" panose="020B0604030504040204" pitchFamily="34" charset="0"/>
                <a:ea typeface="Verdana" panose="020B0604030504040204" pitchFamily="34" charset="0"/>
              </a:rPr>
              <a:t>.</a:t>
            </a:r>
          </a:p>
          <a:p>
            <a:endParaRPr lang="en-US" sz="1050" dirty="0">
              <a:latin typeface="Verdana" panose="020B0604030504040204" pitchFamily="34" charset="0"/>
              <a:ea typeface="Verdana" panose="020B0604030504040204" pitchFamily="34" charset="0"/>
            </a:endParaRPr>
          </a:p>
          <a:p>
            <a:r>
              <a:rPr lang="en-US" dirty="0" smtClean="0">
                <a:latin typeface="Verdana" panose="020B0604030504040204" pitchFamily="34" charset="0"/>
                <a:ea typeface="Verdana" panose="020B0604030504040204" pitchFamily="34" charset="0"/>
              </a:rPr>
              <a:t>1</a:t>
            </a:r>
            <a:r>
              <a:rPr lang="en-US" dirty="0">
                <a:latin typeface="Verdana" panose="020B0604030504040204" pitchFamily="34" charset="0"/>
                <a:ea typeface="Verdana" panose="020B0604030504040204" pitchFamily="34" charset="0"/>
              </a:rPr>
              <a:t>. Micro- Small-, and Medium-Sized Enterprises Pilot </a:t>
            </a:r>
            <a:r>
              <a:rPr lang="en-US" dirty="0" err="1">
                <a:latin typeface="Verdana" panose="020B0604030504040204" pitchFamily="34" charset="0"/>
                <a:ea typeface="Verdana" panose="020B0604030504040204" pitchFamily="34" charset="0"/>
              </a:rPr>
              <a:t>Programme</a:t>
            </a:r>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hlinkClick r:id="rId2"/>
              </a:rPr>
              <a:t>micro- , small-, and medium-sized enterprises pilot </a:t>
            </a:r>
            <a:r>
              <a:rPr lang="en-US" dirty="0" err="1">
                <a:latin typeface="Verdana" panose="020B0604030504040204" pitchFamily="34" charset="0"/>
                <a:ea typeface="Verdana" panose="020B0604030504040204" pitchFamily="34" charset="0"/>
                <a:hlinkClick r:id="rId2"/>
              </a:rPr>
              <a:t>programme</a:t>
            </a:r>
            <a:r>
              <a:rPr lang="en-US" dirty="0">
                <a:latin typeface="Verdana" panose="020B0604030504040204" pitchFamily="34" charset="0"/>
                <a:ea typeface="Verdana" panose="020B0604030504040204" pitchFamily="34" charset="0"/>
              </a:rPr>
              <a:t> was established by the GCF Board in 2016 as part of the Private Sector Facility. The </a:t>
            </a:r>
            <a:r>
              <a:rPr lang="en-US" dirty="0" err="1">
                <a:latin typeface="Verdana" panose="020B0604030504040204" pitchFamily="34" charset="0"/>
                <a:ea typeface="Verdana" panose="020B0604030504040204" pitchFamily="34" charset="0"/>
              </a:rPr>
              <a:t>programme</a:t>
            </a:r>
            <a:r>
              <a:rPr lang="en-US" dirty="0">
                <a:latin typeface="Verdana" panose="020B0604030504040204" pitchFamily="34" charset="0"/>
                <a:ea typeface="Verdana" panose="020B0604030504040204" pitchFamily="34" charset="0"/>
              </a:rPr>
              <a:t> aims to support micro- , small-, and medium-sized Enterprises in addressing mitigation and adaptation challenges. Further information on the </a:t>
            </a:r>
            <a:r>
              <a:rPr lang="en-US" dirty="0">
                <a:latin typeface="Verdana" panose="020B0604030504040204" pitchFamily="34" charset="0"/>
                <a:ea typeface="Verdana" panose="020B0604030504040204" pitchFamily="34" charset="0"/>
                <a:hlinkClick r:id="rId2"/>
              </a:rPr>
              <a:t>micro- , small-, and medium-sized enterprises pilot </a:t>
            </a:r>
            <a:r>
              <a:rPr lang="en-US" dirty="0" err="1">
                <a:latin typeface="Verdana" panose="020B0604030504040204" pitchFamily="34" charset="0"/>
                <a:ea typeface="Verdana" panose="020B0604030504040204" pitchFamily="34" charset="0"/>
                <a:hlinkClick r:id="rId2"/>
              </a:rPr>
              <a:t>programme</a:t>
            </a:r>
            <a:r>
              <a:rPr lang="en-US" dirty="0">
                <a:latin typeface="Verdana" panose="020B0604030504040204" pitchFamily="34" charset="0"/>
                <a:ea typeface="Verdana" panose="020B0604030504040204" pitchFamily="34" charset="0"/>
              </a:rPr>
              <a:t> can be found on the GCF website </a:t>
            </a:r>
            <a:r>
              <a:rPr lang="en-US" dirty="0">
                <a:latin typeface="Verdana" panose="020B0604030504040204" pitchFamily="34" charset="0"/>
                <a:ea typeface="Verdana" panose="020B0604030504040204" pitchFamily="34" charset="0"/>
                <a:hlinkClick r:id="rId3"/>
              </a:rPr>
              <a:t>here</a:t>
            </a:r>
            <a:r>
              <a:rPr lang="en-US" dirty="0" smtClean="0">
                <a:latin typeface="Verdana" panose="020B0604030504040204" pitchFamily="34" charset="0"/>
                <a:ea typeface="Verdana" panose="020B0604030504040204" pitchFamily="34" charset="0"/>
              </a:rPr>
              <a:t>.</a:t>
            </a:r>
          </a:p>
          <a:p>
            <a:endParaRPr lang="en-US" sz="1000" dirty="0" smtClean="0">
              <a:latin typeface="Verdana" panose="020B0604030504040204" pitchFamily="34" charset="0"/>
              <a:ea typeface="Verdana" panose="020B0604030504040204" pitchFamily="34" charset="0"/>
            </a:endParaRPr>
          </a:p>
          <a:p>
            <a:r>
              <a:rPr lang="en-US" dirty="0" smtClean="0">
                <a:latin typeface="Verdana" panose="020B0604030504040204" pitchFamily="34" charset="0"/>
                <a:ea typeface="Verdana" panose="020B0604030504040204" pitchFamily="34" charset="0"/>
              </a:rPr>
              <a:t>2</a:t>
            </a:r>
            <a:r>
              <a:rPr lang="en-US" dirty="0">
                <a:latin typeface="Verdana" panose="020B0604030504040204" pitchFamily="34" charset="0"/>
                <a:ea typeface="Verdana" panose="020B0604030504040204" pitchFamily="34" charset="0"/>
              </a:rPr>
              <a:t>. Enhancing Direct Access</a:t>
            </a:r>
          </a:p>
          <a:p>
            <a:r>
              <a:rPr lang="en-US" dirty="0">
                <a:latin typeface="Verdana" panose="020B0604030504040204" pitchFamily="34" charset="0"/>
                <a:ea typeface="Verdana" panose="020B0604030504040204" pitchFamily="34" charset="0"/>
              </a:rPr>
              <a:t>The GCF Board approved an initial allocation of USD 200 million for 10 pilots funding proposal adopting Enhance Direct Access implementation modalities</a:t>
            </a:r>
            <a:r>
              <a:rPr lang="en-US" dirty="0" smtClean="0">
                <a:latin typeface="Verdana" panose="020B0604030504040204" pitchFamily="34" charset="0"/>
                <a:ea typeface="Verdana" panose="020B0604030504040204" pitchFamily="34" charset="0"/>
              </a:rPr>
              <a:t>. Further </a:t>
            </a:r>
            <a:r>
              <a:rPr lang="en-US" dirty="0">
                <a:latin typeface="Verdana" panose="020B0604030504040204" pitchFamily="34" charset="0"/>
                <a:ea typeface="Verdana" panose="020B0604030504040204" pitchFamily="34" charset="0"/>
              </a:rPr>
              <a:t>details can be found on </a:t>
            </a:r>
            <a:r>
              <a:rPr lang="en-US" dirty="0">
                <a:latin typeface="Verdana" panose="020B0604030504040204" pitchFamily="34" charset="0"/>
                <a:ea typeface="Verdana" panose="020B0604030504040204" pitchFamily="34" charset="0"/>
                <a:hlinkClick r:id="rId4"/>
              </a:rPr>
              <a:t>Enhancing Direct Access FAQ</a:t>
            </a:r>
            <a:r>
              <a:rPr lang="en-US" dirty="0">
                <a:latin typeface="Verdana" panose="020B0604030504040204" pitchFamily="34" charset="0"/>
                <a:ea typeface="Verdana" panose="020B0604030504040204" pitchFamily="34" charset="0"/>
              </a:rPr>
              <a:t> (Frequently Asked Questions) and on the GCF website </a:t>
            </a:r>
            <a:r>
              <a:rPr lang="en-US" dirty="0">
                <a:latin typeface="Verdana" panose="020B0604030504040204" pitchFamily="34" charset="0"/>
                <a:ea typeface="Verdana" panose="020B0604030504040204" pitchFamily="34" charset="0"/>
                <a:hlinkClick r:id="rId3"/>
              </a:rPr>
              <a:t>here</a:t>
            </a:r>
            <a:r>
              <a:rPr lang="en-US" dirty="0" smtClean="0">
                <a:latin typeface="Verdana" panose="020B0604030504040204" pitchFamily="34" charset="0"/>
                <a:ea typeface="Verdana" panose="020B0604030504040204" pitchFamily="34" charset="0"/>
              </a:rPr>
              <a:t>.</a:t>
            </a:r>
          </a:p>
          <a:p>
            <a:endParaRPr lang="en-US" sz="1050" dirty="0" smtClean="0">
              <a:latin typeface="Verdana" panose="020B0604030504040204" pitchFamily="34" charset="0"/>
              <a:ea typeface="Verdana" panose="020B0604030504040204" pitchFamily="34" charset="0"/>
            </a:endParaRPr>
          </a:p>
          <a:p>
            <a:r>
              <a:rPr lang="en-US" dirty="0" smtClean="0">
                <a:latin typeface="Verdana" panose="020B0604030504040204" pitchFamily="34" charset="0"/>
                <a:ea typeface="Verdana" panose="020B0604030504040204" pitchFamily="34" charset="0"/>
              </a:rPr>
              <a:t>3</a:t>
            </a:r>
            <a:r>
              <a:rPr lang="en-US" dirty="0">
                <a:latin typeface="Verdana" panose="020B0604030504040204" pitchFamily="34" charset="0"/>
                <a:ea typeface="Verdana" panose="020B0604030504040204" pitchFamily="34" charset="0"/>
              </a:rPr>
              <a:t>. </a:t>
            </a:r>
            <a:r>
              <a:rPr lang="en-US" dirty="0" err="1">
                <a:latin typeface="Verdana" panose="020B0604030504040204" pitchFamily="34" charset="0"/>
                <a:ea typeface="Verdana" panose="020B0604030504040204" pitchFamily="34" charset="0"/>
              </a:rPr>
              <a:t>Mobilising</a:t>
            </a:r>
            <a:r>
              <a:rPr lang="en-US" dirty="0">
                <a:latin typeface="Verdana" panose="020B0604030504040204" pitchFamily="34" charset="0"/>
                <a:ea typeface="Verdana" panose="020B0604030504040204" pitchFamily="34" charset="0"/>
              </a:rPr>
              <a:t> Funding at Scale Pilot </a:t>
            </a:r>
            <a:r>
              <a:rPr lang="en-US" dirty="0" err="1">
                <a:latin typeface="Verdana" panose="020B0604030504040204" pitchFamily="34" charset="0"/>
                <a:ea typeface="Verdana" panose="020B0604030504040204" pitchFamily="34" charset="0"/>
              </a:rPr>
              <a:t>Programme</a:t>
            </a:r>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 GCF Board has allocated up to USD 500 million for the </a:t>
            </a:r>
            <a:r>
              <a:rPr lang="en-US" dirty="0" err="1">
                <a:latin typeface="Verdana" panose="020B0604030504040204" pitchFamily="34" charset="0"/>
                <a:ea typeface="Verdana" panose="020B0604030504040204" pitchFamily="34" charset="0"/>
              </a:rPr>
              <a:t>Mobilising</a:t>
            </a:r>
            <a:r>
              <a:rPr lang="en-US" dirty="0">
                <a:latin typeface="Verdana" panose="020B0604030504040204" pitchFamily="34" charset="0"/>
                <a:ea typeface="Verdana" panose="020B0604030504040204" pitchFamily="34" charset="0"/>
              </a:rPr>
              <a:t> Funding at Scale Pilot </a:t>
            </a:r>
            <a:r>
              <a:rPr lang="en-US" dirty="0" err="1">
                <a:latin typeface="Verdana" panose="020B0604030504040204" pitchFamily="34" charset="0"/>
                <a:ea typeface="Verdana" panose="020B0604030504040204" pitchFamily="34" charset="0"/>
              </a:rPr>
              <a:t>Programme</a:t>
            </a:r>
            <a:r>
              <a:rPr lang="en-US" dirty="0">
                <a:latin typeface="Verdana" panose="020B0604030504040204" pitchFamily="34" charset="0"/>
                <a:ea typeface="Verdana" panose="020B0604030504040204" pitchFamily="34" charset="0"/>
              </a:rPr>
              <a:t> to identify innovative, high-impact projects and </a:t>
            </a:r>
            <a:r>
              <a:rPr lang="en-US" dirty="0" err="1">
                <a:latin typeface="Verdana" panose="020B0604030504040204" pitchFamily="34" charset="0"/>
                <a:ea typeface="Verdana" panose="020B0604030504040204" pitchFamily="34" charset="0"/>
              </a:rPr>
              <a:t>programmes</a:t>
            </a:r>
            <a:r>
              <a:rPr lang="en-US" dirty="0">
                <a:latin typeface="Verdana" panose="020B0604030504040204" pitchFamily="34" charset="0"/>
                <a:ea typeface="Verdana" panose="020B0604030504040204" pitchFamily="34" charset="0"/>
              </a:rPr>
              <a:t> that mobilize private sector investment in climate change activity</a:t>
            </a:r>
            <a:r>
              <a:rPr lang="en-US" dirty="0" smtClean="0">
                <a:latin typeface="Verdana" panose="020B0604030504040204" pitchFamily="34" charset="0"/>
                <a:ea typeface="Verdana" panose="020B0604030504040204" pitchFamily="34" charset="0"/>
              </a:rPr>
              <a:t>. Details </a:t>
            </a:r>
            <a:r>
              <a:rPr lang="en-US" dirty="0">
                <a:latin typeface="Verdana" panose="020B0604030504040204" pitchFamily="34" charset="0"/>
                <a:ea typeface="Verdana" panose="020B0604030504040204" pitchFamily="34" charset="0"/>
              </a:rPr>
              <a:t>about how to access this Pilot </a:t>
            </a:r>
            <a:r>
              <a:rPr lang="en-US" dirty="0" err="1">
                <a:latin typeface="Verdana" panose="020B0604030504040204" pitchFamily="34" charset="0"/>
                <a:ea typeface="Verdana" panose="020B0604030504040204" pitchFamily="34" charset="0"/>
              </a:rPr>
              <a:t>Programme</a:t>
            </a:r>
            <a:r>
              <a:rPr lang="en-US" dirty="0">
                <a:latin typeface="Verdana" panose="020B0604030504040204" pitchFamily="34" charset="0"/>
                <a:ea typeface="Verdana" panose="020B0604030504040204" pitchFamily="34" charset="0"/>
              </a:rPr>
              <a:t> will be issued by the Fund once the modalities for the </a:t>
            </a:r>
            <a:r>
              <a:rPr lang="en-US" dirty="0" err="1">
                <a:latin typeface="Verdana" panose="020B0604030504040204" pitchFamily="34" charset="0"/>
                <a:ea typeface="Verdana" panose="020B0604030504040204" pitchFamily="34" charset="0"/>
              </a:rPr>
              <a:t>Programme</a:t>
            </a:r>
            <a:r>
              <a:rPr lang="en-US" dirty="0">
                <a:latin typeface="Verdana" panose="020B0604030504040204" pitchFamily="34" charset="0"/>
                <a:ea typeface="Verdana" panose="020B0604030504040204" pitchFamily="34" charset="0"/>
              </a:rPr>
              <a:t> have been approved.</a:t>
            </a:r>
          </a:p>
        </p:txBody>
      </p:sp>
    </p:spTree>
    <p:extLst>
      <p:ext uri="{BB962C8B-B14F-4D97-AF65-F5344CB8AC3E}">
        <p14:creationId xmlns:p14="http://schemas.microsoft.com/office/powerpoint/2010/main" val="1636831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Simplified Approval Process</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1431856"/>
            <a:ext cx="11092543" cy="4708981"/>
          </a:xfrm>
          <a:prstGeom prst="rect">
            <a:avLst/>
          </a:prstGeom>
        </p:spPr>
        <p:txBody>
          <a:bodyPr wrap="square">
            <a:spAutoFit/>
          </a:bodyPr>
          <a:lstStyle/>
          <a:p>
            <a:r>
              <a:rPr lang="en-US" sz="2000" dirty="0" smtClean="0">
                <a:latin typeface="Verdana" panose="020B0604030504040204" pitchFamily="34" charset="0"/>
                <a:ea typeface="Verdana" panose="020B0604030504040204" pitchFamily="34" charset="0"/>
              </a:rPr>
              <a:t>Concept </a:t>
            </a:r>
            <a:r>
              <a:rPr lang="en-US" sz="2000" dirty="0">
                <a:latin typeface="Verdana" panose="020B0604030504040204" pitchFamily="34" charset="0"/>
                <a:ea typeface="Verdana" panose="020B0604030504040204" pitchFamily="34" charset="0"/>
              </a:rPr>
              <a:t>notes for some small-scale projects may also be submitted for consideration under the Simplified Approval Process (SAP). Under the SAP, the documentation and review processes for bringing projects or </a:t>
            </a:r>
            <a:r>
              <a:rPr lang="en-US" sz="2000" dirty="0" err="1">
                <a:latin typeface="Verdana" panose="020B0604030504040204" pitchFamily="34" charset="0"/>
                <a:ea typeface="Verdana" panose="020B0604030504040204" pitchFamily="34" charset="0"/>
              </a:rPr>
              <a:t>programmes</a:t>
            </a:r>
            <a:r>
              <a:rPr lang="en-US" sz="2000" dirty="0">
                <a:latin typeface="Verdana" panose="020B0604030504040204" pitchFamily="34" charset="0"/>
                <a:ea typeface="Verdana" panose="020B0604030504040204" pitchFamily="34" charset="0"/>
              </a:rPr>
              <a:t> from conception to implementation are reduced and simplified. </a:t>
            </a:r>
            <a:endParaRPr lang="en-US" sz="2000" dirty="0" smtClean="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r>
              <a:rPr lang="en-US" sz="2000" dirty="0" smtClean="0">
                <a:latin typeface="Verdana" panose="020B0604030504040204" pitchFamily="34" charset="0"/>
                <a:ea typeface="Verdana" panose="020B0604030504040204" pitchFamily="34" charset="0"/>
              </a:rPr>
              <a:t>Accredited </a:t>
            </a:r>
            <a:r>
              <a:rPr lang="en-US" sz="2000" dirty="0">
                <a:latin typeface="Verdana" panose="020B0604030504040204" pitchFamily="34" charset="0"/>
                <a:ea typeface="Verdana" panose="020B0604030504040204" pitchFamily="34" charset="0"/>
              </a:rPr>
              <a:t>Entities, National Designated Authorities (NDAs) or Focal Points and their partners may choose to submit concept notes under the SAP if the project or </a:t>
            </a:r>
            <a:r>
              <a:rPr lang="en-US" sz="2000" dirty="0" err="1">
                <a:latin typeface="Verdana" panose="020B0604030504040204" pitchFamily="34" charset="0"/>
                <a:ea typeface="Verdana" panose="020B0604030504040204" pitchFamily="34" charset="0"/>
              </a:rPr>
              <a:t>programme</a:t>
            </a:r>
            <a:r>
              <a:rPr lang="en-US" sz="2000" dirty="0">
                <a:latin typeface="Verdana" panose="020B0604030504040204" pitchFamily="34" charset="0"/>
                <a:ea typeface="Verdana" panose="020B0604030504040204" pitchFamily="34" charset="0"/>
              </a:rPr>
              <a:t> meet three main eligibility criteria</a:t>
            </a:r>
            <a:r>
              <a:rPr lang="en-US" sz="2000" dirty="0" smtClean="0">
                <a:latin typeface="Verdana" panose="020B0604030504040204" pitchFamily="34" charset="0"/>
                <a:ea typeface="Verdana" panose="020B0604030504040204" pitchFamily="34" charset="0"/>
              </a:rPr>
              <a:t>:</a:t>
            </a:r>
          </a:p>
          <a:p>
            <a:endParaRPr lang="en-US" sz="2000" dirty="0" smtClean="0">
              <a:latin typeface="Verdana" panose="020B0604030504040204" pitchFamily="34" charset="0"/>
              <a:ea typeface="Verdana" panose="020B0604030504040204" pitchFamily="34" charset="0"/>
            </a:endParaRPr>
          </a:p>
          <a:p>
            <a:pPr marL="576263" indent="-2286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Ready </a:t>
            </a:r>
            <a:r>
              <a:rPr lang="en-US" sz="2000" dirty="0">
                <a:latin typeface="Verdana" panose="020B0604030504040204" pitchFamily="34" charset="0"/>
                <a:ea typeface="Verdana" panose="020B0604030504040204" pitchFamily="34" charset="0"/>
              </a:rPr>
              <a:t>for scaling up and having the potential for transformation, promoting a paradigm shift to low-emission and climate-resilient </a:t>
            </a:r>
            <a:r>
              <a:rPr lang="en-US" sz="2000" dirty="0" smtClean="0">
                <a:latin typeface="Verdana" panose="020B0604030504040204" pitchFamily="34" charset="0"/>
                <a:ea typeface="Verdana" panose="020B0604030504040204" pitchFamily="34" charset="0"/>
              </a:rPr>
              <a:t>development;</a:t>
            </a:r>
          </a:p>
          <a:p>
            <a:pPr marL="576263" indent="-2286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A </a:t>
            </a:r>
            <a:r>
              <a:rPr lang="en-US" sz="2000" dirty="0">
                <a:latin typeface="Verdana" panose="020B0604030504040204" pitchFamily="34" charset="0"/>
                <a:ea typeface="Verdana" panose="020B0604030504040204" pitchFamily="34" charset="0"/>
              </a:rPr>
              <a:t>request for financing to the GCF of up to USD 10 million of the total project budget; </a:t>
            </a:r>
            <a:r>
              <a:rPr lang="en-US" sz="2000" dirty="0" smtClean="0">
                <a:latin typeface="Verdana" panose="020B0604030504040204" pitchFamily="34" charset="0"/>
                <a:ea typeface="Verdana" panose="020B0604030504040204" pitchFamily="34" charset="0"/>
              </a:rPr>
              <a:t>and</a:t>
            </a:r>
          </a:p>
          <a:p>
            <a:pPr marL="576263" indent="-2286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The </a:t>
            </a:r>
            <a:r>
              <a:rPr lang="en-US" sz="2000" dirty="0">
                <a:latin typeface="Verdana" panose="020B0604030504040204" pitchFamily="34" charset="0"/>
                <a:ea typeface="Verdana" panose="020B0604030504040204" pitchFamily="34" charset="0"/>
              </a:rPr>
              <a:t>environmental and social risks and impacts are classified as minimal to none.</a:t>
            </a:r>
          </a:p>
        </p:txBody>
      </p:sp>
    </p:spTree>
    <p:extLst>
      <p:ext uri="{BB962C8B-B14F-4D97-AF65-F5344CB8AC3E}">
        <p14:creationId xmlns:p14="http://schemas.microsoft.com/office/powerpoint/2010/main" val="2042875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875846"/>
          </a:xfrm>
        </p:spPr>
        <p:txBody>
          <a:bodyPr>
            <a:normAutofit fontScale="90000"/>
          </a:bodyPr>
          <a:lstStyle/>
          <a:p>
            <a:pPr algn="ctr"/>
            <a:r>
              <a:rPr lang="en-US" sz="2800" b="1" dirty="0" smtClean="0">
                <a:latin typeface="Verdana" panose="020B0604030504040204" pitchFamily="34" charset="0"/>
                <a:ea typeface="Verdana" panose="020B0604030504040204" pitchFamily="34" charset="0"/>
              </a:rPr>
              <a:t>Funding Projects: How to Submit A Funding Proposal</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130629" y="1431856"/>
            <a:ext cx="11832771" cy="5078313"/>
          </a:xfrm>
          <a:prstGeom prst="rect">
            <a:avLst/>
          </a:prstGeom>
        </p:spPr>
        <p:txBody>
          <a:bodyPr wrap="square">
            <a:spAutoFit/>
          </a:bodyPr>
          <a:lstStyle/>
          <a:p>
            <a:pPr algn="ctr"/>
            <a:r>
              <a:rPr lang="en-US" sz="2400" dirty="0">
                <a:latin typeface="Verdana" panose="020B0604030504040204" pitchFamily="34" charset="0"/>
                <a:ea typeface="Verdana" panose="020B0604030504040204" pitchFamily="34" charset="0"/>
              </a:rPr>
              <a:t>Submitting a concept </a:t>
            </a:r>
            <a:r>
              <a:rPr lang="en-US" sz="2400" dirty="0" smtClean="0">
                <a:latin typeface="Verdana" panose="020B0604030504040204" pitchFamily="34" charset="0"/>
                <a:ea typeface="Verdana" panose="020B0604030504040204" pitchFamily="34" charset="0"/>
              </a:rPr>
              <a:t>note</a:t>
            </a:r>
          </a:p>
          <a:p>
            <a:pPr algn="ctr"/>
            <a:r>
              <a:rPr lang="en-US" sz="2000" dirty="0" smtClean="0"/>
              <a:t> </a:t>
            </a:r>
          </a:p>
          <a:p>
            <a:pPr marL="342900" indent="-3429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The </a:t>
            </a:r>
            <a:r>
              <a:rPr lang="en-US" sz="2000" dirty="0">
                <a:latin typeface="Verdana" panose="020B0604030504040204" pitchFamily="34" charset="0"/>
                <a:ea typeface="Verdana" panose="020B0604030504040204" pitchFamily="34" charset="0"/>
              </a:rPr>
              <a:t>concept note is a document which provides basic information about a project or </a:t>
            </a:r>
            <a:r>
              <a:rPr lang="en-US" sz="2000" dirty="0" err="1">
                <a:latin typeface="Verdana" panose="020B0604030504040204" pitchFamily="34" charset="0"/>
                <a:ea typeface="Verdana" panose="020B0604030504040204" pitchFamily="34" charset="0"/>
              </a:rPr>
              <a:t>programme</a:t>
            </a:r>
            <a:r>
              <a:rPr lang="en-US" sz="2000" dirty="0">
                <a:latin typeface="Verdana" panose="020B0604030504040204" pitchFamily="34" charset="0"/>
                <a:ea typeface="Verdana" panose="020B0604030504040204" pitchFamily="34" charset="0"/>
              </a:rPr>
              <a:t>. It also allows Accredited Entities a chance to seek feedback from the GCF Secretariat about whether their proposal matches the Fund’s objectives and mandate. Concept notes for some small-scale projects that meet eligibility criteria may also be considered for the </a:t>
            </a:r>
            <a:r>
              <a:rPr lang="en-US" sz="2000" dirty="0">
                <a:latin typeface="Verdana" panose="020B0604030504040204" pitchFamily="34" charset="0"/>
                <a:ea typeface="Verdana" panose="020B0604030504040204" pitchFamily="34" charset="0"/>
                <a:hlinkClick r:id="rId2"/>
              </a:rPr>
              <a:t>Simplified Approval Process (SAP)</a:t>
            </a:r>
            <a:r>
              <a:rPr lang="en-US" sz="2000" dirty="0">
                <a:latin typeface="Verdana" panose="020B0604030504040204" pitchFamily="34" charset="0"/>
                <a:ea typeface="Verdana" panose="020B0604030504040204" pitchFamily="34" charset="0"/>
              </a:rPr>
              <a:t>.</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GCF Secretariat feedback about submitted concept notes does not represent a commitment to provide financial resources to support the project.</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The Accredited Entity must inform the NDA or focal point about its submission of a concept note to GCF.</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A guide to how to fill in the Concept Note is available </a:t>
            </a:r>
            <a:r>
              <a:rPr lang="en-US" sz="2000" dirty="0">
                <a:latin typeface="Verdana" panose="020B0604030504040204" pitchFamily="34" charset="0"/>
                <a:ea typeface="Verdana" panose="020B0604030504040204" pitchFamily="34" charset="0"/>
                <a:hlinkClick r:id="rId3"/>
              </a:rPr>
              <a:t>here</a:t>
            </a:r>
            <a:r>
              <a:rPr lang="en-US" sz="2000" dirty="0">
                <a:latin typeface="Verdana" panose="020B0604030504040204" pitchFamily="34" charset="0"/>
                <a:ea typeface="Verdana" panose="020B0604030504040204" pitchFamily="34" charset="0"/>
              </a:rPr>
              <a:t>.</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Download the Concept Note template </a:t>
            </a:r>
            <a:r>
              <a:rPr lang="en-US" sz="2000" dirty="0">
                <a:latin typeface="Verdana" panose="020B0604030504040204" pitchFamily="34" charset="0"/>
                <a:ea typeface="Verdana" panose="020B0604030504040204" pitchFamily="34" charset="0"/>
                <a:hlinkClick r:id="rId4"/>
              </a:rPr>
              <a:t>here</a:t>
            </a:r>
            <a:r>
              <a:rPr lang="en-US" sz="2000" dirty="0">
                <a:latin typeface="Verdana" panose="020B0604030504040204" pitchFamily="34" charset="0"/>
                <a:ea typeface="Verdana" panose="020B0604030504040204" pitchFamily="34" charset="0"/>
              </a:rPr>
              <a:t>, while the SAP Concept Note template is available </a:t>
            </a:r>
            <a:r>
              <a:rPr lang="en-US" sz="2000" dirty="0">
                <a:latin typeface="Verdana" panose="020B0604030504040204" pitchFamily="34" charset="0"/>
                <a:ea typeface="Verdana" panose="020B0604030504040204" pitchFamily="34" charset="0"/>
                <a:hlinkClick r:id="rId5"/>
              </a:rPr>
              <a:t>here</a:t>
            </a:r>
            <a:r>
              <a:rPr lang="en-US" sz="2000" dirty="0">
                <a:latin typeface="Verdana" panose="020B0604030504040204" pitchFamily="34" charset="0"/>
                <a:ea typeface="Verdana" panose="020B0604030504040204" pitchFamily="34" charset="0"/>
              </a:rPr>
              <a:t>.</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There are a number of steps in the submission and appraisal of funding proposals. Note that these steps may change over time as GCF refines its approval processes</a:t>
            </a:r>
            <a:r>
              <a:rPr lang="en-US" sz="2000" dirty="0" smtClean="0">
                <a:latin typeface="Verdana" panose="020B0604030504040204" pitchFamily="34" charset="0"/>
                <a:ea typeface="Verdana" panose="020B0604030504040204" pitchFamily="34" charset="0"/>
              </a:rPr>
              <a:t>.</a:t>
            </a:r>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52500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678886" cy="985541"/>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How to Submit A Funding Proposal</a:t>
            </a:r>
          </a:p>
        </p:txBody>
      </p:sp>
      <p:sp>
        <p:nvSpPr>
          <p:cNvPr id="3" name="Content Placeholder 2"/>
          <p:cNvSpPr>
            <a:spLocks noGrp="1"/>
          </p:cNvSpPr>
          <p:nvPr>
            <p:ph idx="1"/>
          </p:nvPr>
        </p:nvSpPr>
        <p:spPr>
          <a:xfrm>
            <a:off x="217714" y="794653"/>
            <a:ext cx="11745686"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217714" y="1365512"/>
            <a:ext cx="11092543" cy="5509200"/>
          </a:xfrm>
          <a:prstGeom prst="rect">
            <a:avLst/>
          </a:prstGeom>
        </p:spPr>
        <p:txBody>
          <a:bodyPr wrap="square">
            <a:spAutoFit/>
          </a:bodyPr>
          <a:lstStyle/>
          <a:p>
            <a:pPr algn="ctr"/>
            <a:r>
              <a:rPr lang="en-US" sz="2400" dirty="0">
                <a:latin typeface="Verdana" panose="020B0604030504040204" pitchFamily="34" charset="0"/>
                <a:ea typeface="Verdana" panose="020B0604030504040204" pitchFamily="34" charset="0"/>
              </a:rPr>
              <a:t>1. Submitting a funding proposal to the GCF Secretariat</a:t>
            </a:r>
          </a:p>
          <a:p>
            <a:pPr algn="ctr"/>
            <a:r>
              <a:rPr lang="en-US" sz="2000" dirty="0" smtClean="0">
                <a:latin typeface="Verdana" panose="020B0604030504040204" pitchFamily="34" charset="0"/>
                <a:ea typeface="Verdana" panose="020B0604030504040204" pitchFamily="34" charset="0"/>
              </a:rPr>
              <a:t> </a:t>
            </a:r>
          </a:p>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rPr>
              <a:t>It is standard practice for Accredited Entities to submit funding proposals to GCF. In some cases, however, GCF may issue a Request for Proposals allowing submission by entities that are not yet accredited to GCF. In these cases, the accreditation application of the entity will be considered alongside the funding </a:t>
            </a:r>
            <a:r>
              <a:rPr lang="en-US" dirty="0" smtClean="0">
                <a:latin typeface="Verdana" panose="020B0604030504040204" pitchFamily="34" charset="0"/>
                <a:ea typeface="Verdana" panose="020B0604030504040204" pitchFamily="34" charset="0"/>
              </a:rPr>
              <a:t>proposal.</a:t>
            </a:r>
          </a:p>
          <a:p>
            <a:pPr marL="342900" indent="-342900">
              <a:buFont typeface="Arial" panose="020B0604020202020204" pitchFamily="34" charset="0"/>
              <a:buChar char="•"/>
            </a:pPr>
            <a:endParaRPr lang="en-US"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dirty="0" smtClean="0">
                <a:latin typeface="Verdana" panose="020B0604030504040204" pitchFamily="34" charset="0"/>
                <a:ea typeface="Verdana" panose="020B0604030504040204" pitchFamily="34" charset="0"/>
              </a:rPr>
              <a:t>Funding </a:t>
            </a:r>
            <a:r>
              <a:rPr lang="en-US" dirty="0">
                <a:latin typeface="Verdana" panose="020B0604030504040204" pitchFamily="34" charset="0"/>
                <a:ea typeface="Verdana" panose="020B0604030504040204" pitchFamily="34" charset="0"/>
              </a:rPr>
              <a:t>proposals that are submitted to GCF are subject to a rigorous review process, culminating in a decision by the GCF Board as to whether to support the </a:t>
            </a:r>
            <a:r>
              <a:rPr lang="en-US" dirty="0" smtClean="0">
                <a:latin typeface="Verdana" panose="020B0604030504040204" pitchFamily="34" charset="0"/>
                <a:ea typeface="Verdana" panose="020B0604030504040204" pitchFamily="34" charset="0"/>
              </a:rPr>
              <a:t>project.</a:t>
            </a:r>
          </a:p>
          <a:p>
            <a:pPr marL="342900" indent="-342900">
              <a:buFont typeface="Arial" panose="020B0604020202020204" pitchFamily="34" charset="0"/>
              <a:buChar char="•"/>
            </a:pPr>
            <a:endParaRPr lang="en-US"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dirty="0" smtClean="0">
                <a:latin typeface="Verdana" panose="020B0604030504040204" pitchFamily="34" charset="0"/>
                <a:ea typeface="Verdana" panose="020B0604030504040204" pitchFamily="34" charset="0"/>
              </a:rPr>
              <a:t>More </a:t>
            </a:r>
            <a:r>
              <a:rPr lang="en-US" dirty="0">
                <a:latin typeface="Verdana" panose="020B0604030504040204" pitchFamily="34" charset="0"/>
                <a:ea typeface="Verdana" panose="020B0604030504040204" pitchFamily="34" charset="0"/>
              </a:rPr>
              <a:t>details about what information is necessary to develop a funding proposal and the template can be found </a:t>
            </a:r>
            <a:r>
              <a:rPr lang="en-US" dirty="0" smtClean="0">
                <a:latin typeface="Verdana" panose="020B0604030504040204" pitchFamily="34" charset="0"/>
                <a:ea typeface="Verdana" panose="020B0604030504040204" pitchFamily="34" charset="0"/>
                <a:hlinkClick r:id="rId2"/>
              </a:rPr>
              <a:t>here</a:t>
            </a:r>
            <a:r>
              <a:rPr lang="en-US" dirty="0" smtClean="0">
                <a:latin typeface="Verdana" panose="020B0604030504040204" pitchFamily="34" charset="0"/>
                <a:ea typeface="Verdana" panose="020B0604030504040204" pitchFamily="34" charset="0"/>
              </a:rPr>
              <a:t>.</a:t>
            </a:r>
          </a:p>
          <a:p>
            <a:pPr marL="342900" indent="-342900">
              <a:buFont typeface="Arial" panose="020B0604020202020204" pitchFamily="34" charset="0"/>
              <a:buChar char="•"/>
            </a:pPr>
            <a:endParaRPr lang="en-US"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dirty="0" smtClean="0">
                <a:latin typeface="Verdana" panose="020B0604030504040204" pitchFamily="34" charset="0"/>
                <a:ea typeface="Verdana" panose="020B0604030504040204" pitchFamily="34" charset="0"/>
              </a:rPr>
              <a:t>Funding </a:t>
            </a:r>
            <a:r>
              <a:rPr lang="en-US" dirty="0">
                <a:latin typeface="Verdana" panose="020B0604030504040204" pitchFamily="34" charset="0"/>
                <a:ea typeface="Verdana" panose="020B0604030504040204" pitchFamily="34" charset="0"/>
              </a:rPr>
              <a:t>proposals must include an Impact Assessment to ensure the project meets the Environmental and Social Standards (ESS), including gender, of the GCF. This requires extensive consultation with those who would be affected by the project, and must be published 120 days before the Board decision for category A (high risk) projects and 30 days for category B (medium risk) </a:t>
            </a:r>
            <a:r>
              <a:rPr lang="en-US" dirty="0" smtClean="0">
                <a:latin typeface="Verdana" panose="020B0604030504040204" pitchFamily="34" charset="0"/>
                <a:ea typeface="Verdana" panose="020B0604030504040204" pitchFamily="34" charset="0"/>
              </a:rPr>
              <a:t>projects.</a:t>
            </a:r>
          </a:p>
          <a:p>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621985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79"/>
            <a:ext cx="10515600" cy="956776"/>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How to Submit A Funding Proposal</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p:txBody>
      </p:sp>
      <p:sp>
        <p:nvSpPr>
          <p:cNvPr id="4" name="Rectangle 3"/>
          <p:cNvSpPr/>
          <p:nvPr/>
        </p:nvSpPr>
        <p:spPr>
          <a:xfrm>
            <a:off x="206829" y="1093301"/>
            <a:ext cx="11636827" cy="5078313"/>
          </a:xfrm>
          <a:prstGeom prst="rect">
            <a:avLst/>
          </a:prstGeom>
        </p:spPr>
        <p:txBody>
          <a:bodyPr wrap="square">
            <a:spAutoFit/>
          </a:bodyPr>
          <a:lstStyle/>
          <a:p>
            <a:pPr algn="ctr"/>
            <a:r>
              <a:rPr lang="en-US" sz="2400" dirty="0">
                <a:latin typeface="Verdana" panose="020B0604030504040204" pitchFamily="34" charset="0"/>
                <a:ea typeface="Verdana" panose="020B0604030504040204" pitchFamily="34" charset="0"/>
              </a:rPr>
              <a:t>1. Submitting a funding proposal to the GCF Secretariat</a:t>
            </a:r>
          </a:p>
          <a:p>
            <a:pPr algn="ctr"/>
            <a:r>
              <a:rPr lang="en-US" sz="2000" dirty="0" smtClean="0">
                <a:latin typeface="Verdana" panose="020B0604030504040204" pitchFamily="34" charset="0"/>
                <a:ea typeface="Verdana" panose="020B0604030504040204" pitchFamily="34" charset="0"/>
              </a:rPr>
              <a:t> </a:t>
            </a:r>
          </a:p>
          <a:p>
            <a:pPr marL="342900" indent="-3429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As </a:t>
            </a:r>
            <a:r>
              <a:rPr lang="en-US" sz="2000" dirty="0">
                <a:latin typeface="Verdana" panose="020B0604030504040204" pitchFamily="34" charset="0"/>
                <a:ea typeface="Verdana" panose="020B0604030504040204" pitchFamily="34" charset="0"/>
              </a:rPr>
              <a:t>country ownership is essential, the Accredited Entity needs to submit a no objection letter signed by the NDA of the relevant developing country associated with the funding proposal.</a:t>
            </a:r>
          </a:p>
          <a:p>
            <a:endParaRPr lang="en-US" sz="2000"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The </a:t>
            </a:r>
            <a:r>
              <a:rPr lang="en-US" sz="2000" dirty="0">
                <a:latin typeface="Verdana" panose="020B0604030504040204" pitchFamily="34" charset="0"/>
                <a:ea typeface="Verdana" panose="020B0604030504040204" pitchFamily="34" charset="0"/>
              </a:rPr>
              <a:t>no objection letter should be submitted within 30 days of the proposal itself, but can be separate from the proposal. </a:t>
            </a:r>
            <a:endParaRPr lang="en-US" sz="2000" dirty="0" smtClean="0">
              <a:latin typeface="Verdana" panose="020B0604030504040204" pitchFamily="34" charset="0"/>
              <a:ea typeface="Verdana" panose="020B0604030504040204" pitchFamily="34" charset="0"/>
            </a:endParaRPr>
          </a:p>
          <a:p>
            <a:endParaRPr lang="en-US" sz="2000"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GCF </a:t>
            </a:r>
            <a:r>
              <a:rPr lang="en-US" sz="2000" dirty="0">
                <a:latin typeface="Verdana" panose="020B0604030504040204" pitchFamily="34" charset="0"/>
                <a:ea typeface="Verdana" panose="020B0604030504040204" pitchFamily="34" charset="0"/>
              </a:rPr>
              <a:t>Secretariat carries out a receipt and completeness </a:t>
            </a:r>
            <a:r>
              <a:rPr lang="en-US" sz="2000" dirty="0" smtClean="0">
                <a:latin typeface="Verdana" panose="020B0604030504040204" pitchFamily="34" charset="0"/>
                <a:ea typeface="Verdana" panose="020B0604030504040204" pitchFamily="34" charset="0"/>
              </a:rPr>
              <a:t>check </a:t>
            </a:r>
          </a:p>
          <a:p>
            <a:pPr marL="968375" indent="-392113">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The </a:t>
            </a:r>
            <a:r>
              <a:rPr lang="en-US" sz="2000" dirty="0">
                <a:latin typeface="Verdana" panose="020B0604030504040204" pitchFamily="34" charset="0"/>
                <a:ea typeface="Verdana" panose="020B0604030504040204" pitchFamily="34" charset="0"/>
              </a:rPr>
              <a:t>GCF Secretariat first assesses the submitted funding proposal and the technical specifications alongside the documents that need to accompany it.</a:t>
            </a:r>
          </a:p>
          <a:p>
            <a:pPr marL="968375" indent="-392113">
              <a:buFont typeface="Arial" panose="020B0604020202020204" pitchFamily="34" charset="0"/>
              <a:buChar char="•"/>
            </a:pPr>
            <a:r>
              <a:rPr lang="en-US" sz="2000" dirty="0">
                <a:latin typeface="Verdana" panose="020B0604030504040204" pitchFamily="34" charset="0"/>
                <a:ea typeface="Verdana" panose="020B0604030504040204" pitchFamily="34" charset="0"/>
              </a:rPr>
              <a:t>At this stage, the GCF Secretariat may contact the Accredited Entity to discuss the proposal and seek to strengthen the application in advance of further, more detailed review</a:t>
            </a:r>
            <a:r>
              <a:rPr lang="en-US" sz="2000" dirty="0" smtClean="0">
                <a:latin typeface="Verdana" panose="020B0604030504040204" pitchFamily="34" charset="0"/>
                <a:ea typeface="Verdana" panose="020B0604030504040204" pitchFamily="34" charset="0"/>
              </a:rPr>
              <a:t>.</a:t>
            </a:r>
            <a:r>
              <a:rPr lang="en-US" sz="2000" dirty="0">
                <a:latin typeface="Verdana" panose="020B0604030504040204" pitchFamily="34" charset="0"/>
                <a:ea typeface="Verdana" panose="020B0604030504040204" pitchFamily="34" charset="0"/>
              </a:rPr>
              <a:t/>
            </a:r>
            <a:br>
              <a:rPr lang="en-US" sz="2000" dirty="0">
                <a:latin typeface="Verdana" panose="020B0604030504040204" pitchFamily="34" charset="0"/>
                <a:ea typeface="Verdana" panose="020B0604030504040204" pitchFamily="34" charset="0"/>
              </a:rPr>
            </a:br>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27114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93816"/>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How to Submit A Funding Proposal</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228600" y="1311015"/>
            <a:ext cx="11615057" cy="5201424"/>
          </a:xfrm>
          <a:prstGeom prst="rect">
            <a:avLst/>
          </a:prstGeom>
        </p:spPr>
        <p:txBody>
          <a:bodyPr wrap="square">
            <a:spAutoFit/>
          </a:bodyPr>
          <a:lstStyle/>
          <a:p>
            <a:pPr algn="ctr"/>
            <a:r>
              <a:rPr lang="en-US" sz="2400" dirty="0" smtClean="0">
                <a:latin typeface="Verdana" panose="020B0604030504040204" pitchFamily="34" charset="0"/>
                <a:ea typeface="Verdana" panose="020B0604030504040204" pitchFamily="34" charset="0"/>
              </a:rPr>
              <a:t>2</a:t>
            </a:r>
            <a:r>
              <a:rPr lang="en-US" sz="2400" dirty="0">
                <a:latin typeface="Verdana" panose="020B0604030504040204" pitchFamily="34" charset="0"/>
                <a:ea typeface="Verdana" panose="020B0604030504040204" pitchFamily="34" charset="0"/>
              </a:rPr>
              <a:t>. GCF assesses the funding proposal</a:t>
            </a:r>
          </a:p>
          <a:p>
            <a:pPr algn="ctr"/>
            <a:r>
              <a:rPr lang="en-US" sz="2000" dirty="0" smtClean="0">
                <a:latin typeface="Verdana" panose="020B0604030504040204" pitchFamily="34" charset="0"/>
                <a:ea typeface="Verdana" panose="020B0604030504040204" pitchFamily="34" charset="0"/>
              </a:rPr>
              <a:t> </a:t>
            </a:r>
          </a:p>
          <a:p>
            <a:r>
              <a:rPr lang="en-US" cap="all" dirty="0">
                <a:latin typeface="Verdana" panose="020B0604030504040204" pitchFamily="34" charset="0"/>
                <a:ea typeface="Verdana" panose="020B0604030504040204" pitchFamily="34" charset="0"/>
              </a:rPr>
              <a:t>GCF </a:t>
            </a:r>
            <a:r>
              <a:rPr lang="en-US" cap="all" dirty="0" smtClean="0">
                <a:latin typeface="Verdana" panose="020B0604030504040204" pitchFamily="34" charset="0"/>
                <a:ea typeface="Verdana" panose="020B0604030504040204" pitchFamily="34" charset="0"/>
              </a:rPr>
              <a:t>SECRETARIAT</a:t>
            </a:r>
          </a:p>
          <a:p>
            <a:endParaRPr lang="en-US" cap="all" dirty="0" smtClean="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Following </a:t>
            </a:r>
            <a:r>
              <a:rPr lang="en-US" dirty="0">
                <a:latin typeface="Verdana" panose="020B0604030504040204" pitchFamily="34" charset="0"/>
                <a:ea typeface="Verdana" panose="020B0604030504040204" pitchFamily="34" charset="0"/>
              </a:rPr>
              <a:t>the initial completeness check, the GCF Secretariat undertakes a more detailed assessment of the project proposal, including assessing how it matches GCF investment </a:t>
            </a:r>
            <a:r>
              <a:rPr lang="en-US" dirty="0" smtClean="0">
                <a:latin typeface="Verdana" panose="020B0604030504040204" pitchFamily="34" charset="0"/>
                <a:ea typeface="Verdana" panose="020B0604030504040204" pitchFamily="34" charset="0"/>
              </a:rPr>
              <a:t>criteria.</a:t>
            </a:r>
          </a:p>
          <a:p>
            <a:pPr marL="285750" indent="-285750">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a:latin typeface="Verdana" panose="020B0604030504040204" pitchFamily="34" charset="0"/>
                <a:ea typeface="Verdana" panose="020B0604030504040204" pitchFamily="34" charset="0"/>
              </a:rPr>
              <a:t>The Secretariat also assesses compliance with GCF policies, including, but not limited to:</a:t>
            </a:r>
          </a:p>
          <a:p>
            <a:pPr marL="742950" lvl="1" indent="-285750">
              <a:buFont typeface="Arial" panose="020B0604020202020204" pitchFamily="34" charset="0"/>
              <a:buChar char="•"/>
            </a:pPr>
            <a:r>
              <a:rPr lang="en-US" dirty="0">
                <a:latin typeface="Verdana" panose="020B0604030504040204" pitchFamily="34" charset="0"/>
                <a:ea typeface="Verdana" panose="020B0604030504040204" pitchFamily="34" charset="0"/>
              </a:rPr>
              <a:t>Fiduciary standards</a:t>
            </a:r>
          </a:p>
          <a:p>
            <a:pPr marL="742950" lvl="1" indent="-285750">
              <a:buFont typeface="Arial" panose="020B0604020202020204" pitchFamily="34" charset="0"/>
              <a:buChar char="•"/>
            </a:pPr>
            <a:r>
              <a:rPr lang="en-US" dirty="0">
                <a:latin typeface="Verdana" panose="020B0604030504040204" pitchFamily="34" charset="0"/>
                <a:ea typeface="Verdana" panose="020B0604030504040204" pitchFamily="34" charset="0"/>
              </a:rPr>
              <a:t>Risk management</a:t>
            </a:r>
          </a:p>
          <a:p>
            <a:pPr marL="742950" lvl="1" indent="-285750">
              <a:buFont typeface="Arial" panose="020B0604020202020204" pitchFamily="34" charset="0"/>
              <a:buChar char="•"/>
            </a:pPr>
            <a:r>
              <a:rPr lang="en-US" dirty="0">
                <a:latin typeface="Verdana" panose="020B0604030504040204" pitchFamily="34" charset="0"/>
                <a:ea typeface="Verdana" panose="020B0604030504040204" pitchFamily="34" charset="0"/>
              </a:rPr>
              <a:t>Environment and Social Standards (ESS)</a:t>
            </a:r>
          </a:p>
          <a:p>
            <a:pPr marL="742950" lvl="1" indent="-285750">
              <a:buFont typeface="Arial" panose="020B0604020202020204" pitchFamily="34" charset="0"/>
              <a:buChar char="•"/>
            </a:pPr>
            <a:r>
              <a:rPr lang="en-US" dirty="0">
                <a:latin typeface="Verdana" panose="020B0604030504040204" pitchFamily="34" charset="0"/>
                <a:ea typeface="Verdana" panose="020B0604030504040204" pitchFamily="34" charset="0"/>
              </a:rPr>
              <a:t>Monitoring and Evaluation criteria</a:t>
            </a:r>
          </a:p>
          <a:p>
            <a:pPr marL="742950" lvl="1" indent="-285750">
              <a:buFont typeface="Arial" panose="020B0604020202020204" pitchFamily="34" charset="0"/>
              <a:buChar char="•"/>
            </a:pPr>
            <a:r>
              <a:rPr lang="en-US" dirty="0">
                <a:latin typeface="Verdana" panose="020B0604030504040204" pitchFamily="34" charset="0"/>
                <a:ea typeface="Verdana" panose="020B0604030504040204" pitchFamily="34" charset="0"/>
              </a:rPr>
              <a:t>Gender policy</a:t>
            </a:r>
          </a:p>
          <a:p>
            <a:pPr marL="742950" lvl="1" indent="-285750">
              <a:buFont typeface="Arial" panose="020B0604020202020204" pitchFamily="34" charset="0"/>
              <a:buChar char="•"/>
            </a:pPr>
            <a:r>
              <a:rPr lang="en-US" dirty="0">
                <a:latin typeface="Verdana" panose="020B0604030504040204" pitchFamily="34" charset="0"/>
                <a:ea typeface="Verdana" panose="020B0604030504040204" pitchFamily="34" charset="0"/>
              </a:rPr>
              <a:t>Legal standards</a:t>
            </a:r>
          </a:p>
          <a:p>
            <a:endParaRPr lang="en-US" dirty="0" smtClean="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Once </a:t>
            </a:r>
            <a:r>
              <a:rPr lang="en-US" dirty="0">
                <a:latin typeface="Verdana" panose="020B0604030504040204" pitchFamily="34" charset="0"/>
                <a:ea typeface="Verdana" panose="020B0604030504040204" pitchFamily="34" charset="0"/>
              </a:rPr>
              <a:t>the proposal has passed this initial review stage, the GCF Secretariat will pass on its assessment, along with the submitted proposal and supporting documents, to the Independent Technical Advisory Panel (ITAP</a:t>
            </a:r>
            <a:r>
              <a:rPr lang="en-US" dirty="0" smtClean="0">
                <a:latin typeface="Verdana" panose="020B0604030504040204" pitchFamily="34" charset="0"/>
                <a:ea typeface="Verdana" panose="020B0604030504040204" pitchFamily="34" charset="0"/>
              </a:rPr>
              <a:t>).</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62709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56776"/>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How to Submit A Funding Proposal</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293914" y="1332786"/>
            <a:ext cx="11549743" cy="5078313"/>
          </a:xfrm>
          <a:prstGeom prst="rect">
            <a:avLst/>
          </a:prstGeom>
        </p:spPr>
        <p:txBody>
          <a:bodyPr wrap="square">
            <a:spAutoFit/>
          </a:bodyPr>
          <a:lstStyle/>
          <a:p>
            <a:pPr algn="ctr"/>
            <a:r>
              <a:rPr lang="en-US" sz="2400" dirty="0" smtClean="0">
                <a:latin typeface="Verdana" panose="020B0604030504040204" pitchFamily="34" charset="0"/>
                <a:ea typeface="Verdana" panose="020B0604030504040204" pitchFamily="34" charset="0"/>
              </a:rPr>
              <a:t>2</a:t>
            </a:r>
            <a:r>
              <a:rPr lang="en-US" sz="2400" dirty="0">
                <a:latin typeface="Verdana" panose="020B0604030504040204" pitchFamily="34" charset="0"/>
                <a:ea typeface="Verdana" panose="020B0604030504040204" pitchFamily="34" charset="0"/>
              </a:rPr>
              <a:t>. GCF assesses the funding proposal</a:t>
            </a:r>
          </a:p>
          <a:p>
            <a:pPr algn="ctr"/>
            <a:endParaRPr lang="en-US" sz="2000" dirty="0">
              <a:latin typeface="Verdana" panose="020B0604030504040204" pitchFamily="34" charset="0"/>
              <a:ea typeface="Verdana" panose="020B0604030504040204" pitchFamily="34" charset="0"/>
            </a:endParaRPr>
          </a:p>
          <a:p>
            <a:pPr algn="ctr"/>
            <a:r>
              <a:rPr lang="en-US" sz="2000" dirty="0" smtClean="0">
                <a:latin typeface="Verdana" panose="020B0604030504040204" pitchFamily="34" charset="0"/>
                <a:ea typeface="Verdana" panose="020B0604030504040204" pitchFamily="34" charset="0"/>
              </a:rPr>
              <a:t> </a:t>
            </a:r>
          </a:p>
          <a:p>
            <a:r>
              <a:rPr lang="en-US" sz="2000" cap="all" dirty="0" smtClean="0">
                <a:latin typeface="Verdana" panose="020B0604030504040204" pitchFamily="34" charset="0"/>
                <a:ea typeface="Verdana" panose="020B0604030504040204" pitchFamily="34" charset="0"/>
              </a:rPr>
              <a:t>INDEPENDENT </a:t>
            </a:r>
            <a:r>
              <a:rPr lang="en-US" sz="2000" cap="all" dirty="0">
                <a:latin typeface="Verdana" panose="020B0604030504040204" pitchFamily="34" charset="0"/>
                <a:ea typeface="Verdana" panose="020B0604030504040204" pitchFamily="34" charset="0"/>
              </a:rPr>
              <a:t>TECHNICAL </a:t>
            </a:r>
            <a:r>
              <a:rPr lang="en-US" sz="2000" cap="all" dirty="0" smtClean="0">
                <a:latin typeface="Verdana" panose="020B0604030504040204" pitchFamily="34" charset="0"/>
                <a:ea typeface="Verdana" panose="020B0604030504040204" pitchFamily="34" charset="0"/>
              </a:rPr>
              <a:t>ASSESSMENT</a:t>
            </a:r>
          </a:p>
          <a:p>
            <a:endParaRPr lang="en-US" sz="2000" cap="all" dirty="0" smtClean="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The </a:t>
            </a:r>
            <a:r>
              <a:rPr lang="en-US" sz="2000" dirty="0">
                <a:latin typeface="Verdana" panose="020B0604030504040204" pitchFamily="34" charset="0"/>
                <a:ea typeface="Verdana" panose="020B0604030504040204" pitchFamily="34" charset="0"/>
              </a:rPr>
              <a:t>Independent Technical Advisory Panel (ITAP) assesses the funding proposals against the six GCF </a:t>
            </a:r>
            <a:r>
              <a:rPr lang="en-US" sz="2000" dirty="0">
                <a:latin typeface="Verdana" panose="020B0604030504040204" pitchFamily="34" charset="0"/>
                <a:ea typeface="Verdana" panose="020B0604030504040204" pitchFamily="34" charset="0"/>
                <a:hlinkClick r:id="rId2"/>
              </a:rPr>
              <a:t>investment criteria</a:t>
            </a:r>
            <a:r>
              <a:rPr lang="en-US" sz="2000"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ITAP is an independent technical advisory body made up of six international experts: three from developing countries and three from developed countries</a:t>
            </a:r>
            <a:r>
              <a:rPr lang="en-US" sz="2000"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ITAP can add conditions and recommendations to the funding proposal at its discretion</a:t>
            </a:r>
            <a:r>
              <a:rPr lang="en-US" sz="2000"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At this point, ITAP may ask Accredited Entities to provide clarifications, while liaising with the GCF Secretariat</a:t>
            </a:r>
            <a:r>
              <a:rPr lang="en-US" sz="2000" dirty="0" smtClean="0">
                <a:latin typeface="Verdana" panose="020B0604030504040204" pitchFamily="34" charset="0"/>
                <a:ea typeface="Verdana" panose="020B0604030504040204" pitchFamily="34" charset="0"/>
              </a:rPr>
              <a:t>.</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42796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6525"/>
            <a:ext cx="10804071" cy="614589"/>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How to Submit A Funding Proposal</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337458" y="1093301"/>
            <a:ext cx="11615056" cy="5386090"/>
          </a:xfrm>
          <a:prstGeom prst="rect">
            <a:avLst/>
          </a:prstGeom>
        </p:spPr>
        <p:txBody>
          <a:bodyPr wrap="square">
            <a:spAutoFit/>
          </a:bodyPr>
          <a:lstStyle/>
          <a:p>
            <a:pPr algn="ctr"/>
            <a:r>
              <a:rPr lang="en-US" sz="2400" dirty="0">
                <a:latin typeface="Verdana" panose="020B0604030504040204" pitchFamily="34" charset="0"/>
                <a:ea typeface="Verdana" panose="020B0604030504040204" pitchFamily="34" charset="0"/>
              </a:rPr>
              <a:t>3</a:t>
            </a:r>
            <a:r>
              <a:rPr lang="en-US" sz="2400" dirty="0" smtClean="0">
                <a:latin typeface="Verdana" panose="020B0604030504040204" pitchFamily="34" charset="0"/>
                <a:ea typeface="Verdana" panose="020B0604030504040204" pitchFamily="34" charset="0"/>
              </a:rPr>
              <a:t>. GCF Board Decision</a:t>
            </a:r>
            <a:endParaRPr lang="en-US" sz="2400" dirty="0">
              <a:latin typeface="Verdana" panose="020B0604030504040204" pitchFamily="34" charset="0"/>
              <a:ea typeface="Verdana" panose="020B0604030504040204" pitchFamily="34" charset="0"/>
            </a:endParaRPr>
          </a:p>
          <a:p>
            <a:pPr algn="ctr"/>
            <a:endParaRPr lang="en-US" sz="2000" dirty="0">
              <a:latin typeface="Verdana" panose="020B0604030504040204" pitchFamily="34" charset="0"/>
              <a:ea typeface="Verdana" panose="020B0604030504040204" pitchFamily="34" charset="0"/>
            </a:endParaRPr>
          </a:p>
          <a:p>
            <a:r>
              <a:rPr lang="en-US" sz="2000" dirty="0" smtClean="0">
                <a:latin typeface="Verdana" panose="020B0604030504040204" pitchFamily="34" charset="0"/>
                <a:ea typeface="Verdana" panose="020B0604030504040204" pitchFamily="34" charset="0"/>
              </a:rPr>
              <a:t>The </a:t>
            </a:r>
            <a:r>
              <a:rPr lang="en-US" sz="2000" dirty="0">
                <a:latin typeface="Verdana" panose="020B0604030504040204" pitchFamily="34" charset="0"/>
                <a:ea typeface="Verdana" panose="020B0604030504040204" pitchFamily="34" charset="0"/>
              </a:rPr>
              <a:t>GCF Secretariat submits a funding proposal package to the GCF Board. This consists of the funding proposal, documents which are required to support the proposal, a no objection letter signed by the NDA, and the GCF Secretariat and ITAP assessments</a:t>
            </a:r>
            <a:r>
              <a:rPr lang="en-US" sz="2000"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Accredited Entities may be requested to provide additional clarification about their funding proposal - based on the GCF Secretariat and ITAP assessments</a:t>
            </a:r>
            <a:r>
              <a:rPr lang="en-US" sz="2000"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The GCF Board – generally meeting three times a year - considers the proposal, with a unanimous decision required</a:t>
            </a:r>
            <a:r>
              <a:rPr lang="en-US" sz="2000"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The GCF Board can choose one of three possible decisions:</a:t>
            </a:r>
          </a:p>
          <a:p>
            <a:pPr marL="742950" lvl="1"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Approve funding</a:t>
            </a:r>
          </a:p>
          <a:p>
            <a:pPr marL="742950" lvl="1"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Approve funding with the conditions and recommendations that modifications are made to the funding proposal</a:t>
            </a:r>
          </a:p>
          <a:p>
            <a:pPr marL="742950" lvl="1"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Reject the funding </a:t>
            </a:r>
            <a:r>
              <a:rPr lang="en-US" sz="2000" dirty="0" smtClean="0">
                <a:latin typeface="Verdana" panose="020B0604030504040204" pitchFamily="34" charset="0"/>
                <a:ea typeface="Verdana" panose="020B0604030504040204" pitchFamily="34" charset="0"/>
              </a:rPr>
              <a:t>proposal</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991465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fontScale="90000"/>
          </a:bodyPr>
          <a:lstStyle/>
          <a:p>
            <a:pPr algn="ctr"/>
            <a:r>
              <a:rPr lang="en-US" sz="2800" b="1" dirty="0" smtClean="0">
                <a:latin typeface="Verdana" panose="020B0604030504040204" pitchFamily="34" charset="0"/>
                <a:ea typeface="Verdana" panose="020B0604030504040204" pitchFamily="34" charset="0"/>
              </a:rPr>
              <a:t>Funding Projects: How to Submit A Funding Proposal</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1311016"/>
            <a:ext cx="11092543" cy="3447098"/>
          </a:xfrm>
          <a:prstGeom prst="rect">
            <a:avLst/>
          </a:prstGeom>
        </p:spPr>
        <p:txBody>
          <a:bodyPr wrap="square">
            <a:spAutoFit/>
          </a:bodyPr>
          <a:lstStyle/>
          <a:p>
            <a:pPr algn="ctr"/>
            <a:r>
              <a:rPr lang="en-US" sz="2400" dirty="0" smtClean="0">
                <a:latin typeface="Verdana" panose="020B0604030504040204" pitchFamily="34" charset="0"/>
                <a:ea typeface="Verdana" panose="020B0604030504040204" pitchFamily="34" charset="0"/>
              </a:rPr>
              <a:t>4. Legal Arrangement</a:t>
            </a:r>
            <a:endParaRPr lang="en-US" sz="2400" dirty="0">
              <a:latin typeface="Verdana" panose="020B0604030504040204" pitchFamily="34" charset="0"/>
              <a:ea typeface="Verdana" panose="020B0604030504040204" pitchFamily="34" charset="0"/>
            </a:endParaRPr>
          </a:p>
          <a:p>
            <a:pPr algn="ctr"/>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Following GCF Board approval of a funding proposal, the GCF Secretariat negotiates with the Accredited Entity in order to sign a Funded Activity Agreement. </a:t>
            </a:r>
            <a:endParaRPr lang="en-US" sz="2000" dirty="0" smtClean="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dirty="0">
                <a:latin typeface="Verdana" panose="020B0604030504040204" pitchFamily="34" charset="0"/>
                <a:ea typeface="Verdana" panose="020B0604030504040204" pitchFamily="34" charset="0"/>
              </a:rPr>
              <a:t>The Funded Activity Agreement lays the groundwork for the implementation phase of the project or </a:t>
            </a:r>
            <a:r>
              <a:rPr lang="en-US" sz="2000" dirty="0" err="1">
                <a:latin typeface="Verdana" panose="020B0604030504040204" pitchFamily="34" charset="0"/>
                <a:ea typeface="Verdana" panose="020B0604030504040204" pitchFamily="34" charset="0"/>
              </a:rPr>
              <a:t>programme</a:t>
            </a:r>
            <a:r>
              <a:rPr lang="en-US" sz="2000" dirty="0">
                <a:latin typeface="Verdana" panose="020B0604030504040204" pitchFamily="34" charset="0"/>
                <a:ea typeface="Verdana" panose="020B0604030504040204" pitchFamily="34" charset="0"/>
              </a:rPr>
              <a:t>.</a:t>
            </a:r>
          </a:p>
          <a:p>
            <a:r>
              <a:rPr lang="en-US" dirty="0" smtClean="0">
                <a:latin typeface="Verdana" panose="020B0604030504040204" pitchFamily="34" charset="0"/>
                <a:ea typeface="Verdana" panose="020B0604030504040204" pitchFamily="34" charset="0"/>
              </a:rPr>
              <a:t/>
            </a:r>
            <a:br>
              <a:rPr lang="en-US" dirty="0" smtClean="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
            </a:r>
            <a:br>
              <a:rPr lang="en-US" dirty="0">
                <a:latin typeface="Verdana" panose="020B0604030504040204" pitchFamily="34" charset="0"/>
                <a:ea typeface="Verdana" panose="020B0604030504040204" pitchFamily="34" charset="0"/>
              </a:rPr>
            </a:b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9466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067"/>
            <a:ext cx="10515600" cy="712561"/>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185058" y="1107167"/>
            <a:ext cx="11734800" cy="5598433"/>
          </a:xfrm>
        </p:spPr>
        <p:txBody>
          <a:bodyPr>
            <a:noAutofit/>
          </a:bodyPr>
          <a:lstStyle/>
          <a:p>
            <a:pPr marL="0" indent="0">
              <a:lnSpc>
                <a:spcPct val="120000"/>
              </a:lnSpc>
              <a:spcBef>
                <a:spcPts val="600"/>
              </a:spcBef>
              <a:buNone/>
            </a:pPr>
            <a:r>
              <a:rPr lang="en-US" sz="2000" dirty="0">
                <a:latin typeface="Verdana" panose="020B0604030504040204" pitchFamily="34" charset="0"/>
                <a:ea typeface="Verdana" panose="020B0604030504040204" pitchFamily="34" charset="0"/>
              </a:rPr>
              <a:t>Up to USD 1 million per country per year may be provided under the Readiness </a:t>
            </a:r>
            <a:r>
              <a:rPr lang="en-US" sz="2000" dirty="0" err="1">
                <a:latin typeface="Verdana" panose="020B0604030504040204" pitchFamily="34" charset="0"/>
                <a:ea typeface="Verdana" panose="020B0604030504040204" pitchFamily="34" charset="0"/>
              </a:rPr>
              <a:t>Programme</a:t>
            </a:r>
            <a:r>
              <a:rPr lang="en-US" sz="2000" dirty="0" smtClean="0">
                <a:latin typeface="Verdana" panose="020B0604030504040204" pitchFamily="34" charset="0"/>
                <a:ea typeface="Verdana" panose="020B0604030504040204" pitchFamily="34" charset="0"/>
              </a:rPr>
              <a:t>.</a:t>
            </a:r>
          </a:p>
          <a:p>
            <a:pPr marL="0" indent="0">
              <a:lnSpc>
                <a:spcPct val="120000"/>
              </a:lnSpc>
              <a:spcBef>
                <a:spcPts val="600"/>
              </a:spcBef>
              <a:buNone/>
            </a:pPr>
            <a:endParaRPr lang="en-US" sz="1050" dirty="0" smtClean="0">
              <a:latin typeface="Verdana" panose="020B0604030504040204" pitchFamily="34" charset="0"/>
              <a:ea typeface="Verdana" panose="020B0604030504040204" pitchFamily="34" charset="0"/>
            </a:endParaRPr>
          </a:p>
          <a:p>
            <a:pPr>
              <a:lnSpc>
                <a:spcPct val="120000"/>
              </a:lnSpc>
              <a:spcBef>
                <a:spcPts val="600"/>
              </a:spcBef>
            </a:pPr>
            <a:r>
              <a:rPr lang="en-US" sz="2000" dirty="0">
                <a:latin typeface="Verdana" panose="020B0604030504040204" pitchFamily="34" charset="0"/>
                <a:ea typeface="Verdana" panose="020B0604030504040204" pitchFamily="34" charset="0"/>
              </a:rPr>
              <a:t>Of this amount, NDAs or focal points may request up to USD 300,000 per year to help establish or strengthen a NDA or focal point to deliver on the Fund’s </a:t>
            </a:r>
            <a:r>
              <a:rPr lang="en-US" sz="2000" dirty="0" smtClean="0">
                <a:latin typeface="Verdana" panose="020B0604030504040204" pitchFamily="34" charset="0"/>
                <a:ea typeface="Verdana" panose="020B0604030504040204" pitchFamily="34" charset="0"/>
              </a:rPr>
              <a:t>requirements.</a:t>
            </a:r>
          </a:p>
          <a:p>
            <a:pPr>
              <a:lnSpc>
                <a:spcPct val="120000"/>
              </a:lnSpc>
              <a:spcBef>
                <a:spcPts val="600"/>
              </a:spcBef>
            </a:pPr>
            <a:endParaRPr lang="en-US" sz="1000" dirty="0">
              <a:latin typeface="Verdana" panose="020B0604030504040204" pitchFamily="34" charset="0"/>
              <a:ea typeface="Verdana" panose="020B0604030504040204" pitchFamily="34" charset="0"/>
            </a:endParaRPr>
          </a:p>
          <a:p>
            <a:pPr>
              <a:lnSpc>
                <a:spcPct val="120000"/>
              </a:lnSpc>
              <a:spcBef>
                <a:spcPts val="600"/>
              </a:spcBef>
            </a:pPr>
            <a:r>
              <a:rPr lang="en-US" sz="2000" dirty="0" smtClean="0">
                <a:latin typeface="Verdana" panose="020B0604030504040204" pitchFamily="34" charset="0"/>
                <a:ea typeface="Verdana" panose="020B0604030504040204" pitchFamily="34" charset="0"/>
              </a:rPr>
              <a:t>The </a:t>
            </a:r>
            <a:r>
              <a:rPr lang="en-US" sz="2000" dirty="0">
                <a:latin typeface="Verdana" panose="020B0604030504040204" pitchFamily="34" charset="0"/>
                <a:ea typeface="Verdana" panose="020B0604030504040204" pitchFamily="34" charset="0"/>
              </a:rPr>
              <a:t>GCF Board has also allocated up to USD 3 million per country for the formulation of national adaptation plans and/or other adaptation planning processes by NDAs or focal points. This support can facilitate the development of National Adaptation Plans, which set national priorities for measures to address adaptation to climate </a:t>
            </a:r>
            <a:r>
              <a:rPr lang="en-US" sz="2000" dirty="0" smtClean="0">
                <a:latin typeface="Verdana" panose="020B0604030504040204" pitchFamily="34" charset="0"/>
                <a:ea typeface="Verdana" panose="020B0604030504040204" pitchFamily="34" charset="0"/>
              </a:rPr>
              <a:t>change.</a:t>
            </a:r>
          </a:p>
          <a:p>
            <a:pPr>
              <a:lnSpc>
                <a:spcPct val="120000"/>
              </a:lnSpc>
              <a:spcBef>
                <a:spcPts val="600"/>
              </a:spcBef>
            </a:pPr>
            <a:endParaRPr lang="en-US" sz="1100" dirty="0">
              <a:latin typeface="Verdana" panose="020B0604030504040204" pitchFamily="34" charset="0"/>
              <a:ea typeface="Verdana" panose="020B0604030504040204" pitchFamily="34" charset="0"/>
            </a:endParaRPr>
          </a:p>
          <a:p>
            <a:pPr>
              <a:lnSpc>
                <a:spcPct val="120000"/>
              </a:lnSpc>
              <a:spcBef>
                <a:spcPts val="600"/>
              </a:spcBef>
            </a:pPr>
            <a:r>
              <a:rPr lang="en-US" sz="2000" dirty="0" smtClean="0">
                <a:latin typeface="Verdana" panose="020B0604030504040204" pitchFamily="34" charset="0"/>
                <a:ea typeface="Verdana" panose="020B0604030504040204" pitchFamily="34" charset="0"/>
              </a:rPr>
              <a:t>Furthermore</a:t>
            </a:r>
            <a:r>
              <a:rPr lang="en-US" sz="2000" dirty="0">
                <a:latin typeface="Verdana" panose="020B0604030504040204" pitchFamily="34" charset="0"/>
                <a:ea typeface="Verdana" panose="020B0604030504040204" pitchFamily="34" charset="0"/>
              </a:rPr>
              <a:t>, GCF can provide capacity building for national or regional organizations (Direct Access Entities) that are nominated by their local NDAs. Support can be provided to enhance the ability of an entity to seek accreditation with the </a:t>
            </a:r>
            <a:r>
              <a:rPr lang="en-US" sz="2000" dirty="0" smtClean="0">
                <a:latin typeface="Verdana" panose="020B0604030504040204" pitchFamily="34" charset="0"/>
                <a:ea typeface="Verdana" panose="020B0604030504040204" pitchFamily="34" charset="0"/>
              </a:rPr>
              <a:t>Fund.</a:t>
            </a:r>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567286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Project Implementation</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185060" y="1225693"/>
            <a:ext cx="11767457" cy="5355312"/>
          </a:xfrm>
          <a:prstGeom prst="rect">
            <a:avLst/>
          </a:prstGeom>
        </p:spPr>
        <p:txBody>
          <a:bodyPr wrap="square">
            <a:spAutoFit/>
          </a:bodyPr>
          <a:lstStyle/>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first step in project implementation is an agreement between GCF and the implementing Accredited Entity on the necessary legal arrangements to get the funds flowing, called a Funded Activity Agreement (FAA</a:t>
            </a:r>
            <a:r>
              <a:rPr lang="en-US"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sz="12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GCF </a:t>
            </a:r>
            <a:r>
              <a:rPr lang="en-US" dirty="0">
                <a:latin typeface="Verdana" panose="020B0604030504040204" pitchFamily="34" charset="0"/>
                <a:ea typeface="Verdana" panose="020B0604030504040204" pitchFamily="34" charset="0"/>
              </a:rPr>
              <a:t>then begins transferring financial assistance to the Accredited Entity in the form of a loan, grant, equity, or guarantee - depending on the nature of the approved project. Typically, GCF completes a series of financial disbursements during the life of the </a:t>
            </a:r>
            <a:r>
              <a:rPr lang="en-US" dirty="0" smtClean="0">
                <a:latin typeface="Verdana" panose="020B0604030504040204" pitchFamily="34" charset="0"/>
                <a:ea typeface="Verdana" panose="020B0604030504040204" pitchFamily="34" charset="0"/>
              </a:rPr>
              <a:t>project.</a:t>
            </a:r>
          </a:p>
          <a:p>
            <a:pPr marL="285750" indent="-285750">
              <a:buFont typeface="Arial" panose="020B0604020202020204" pitchFamily="34" charset="0"/>
              <a:buChar char="•"/>
            </a:pPr>
            <a:endParaRPr lang="en-US" sz="12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This </a:t>
            </a:r>
            <a:r>
              <a:rPr lang="en-US" dirty="0">
                <a:latin typeface="Verdana" panose="020B0604030504040204" pitchFamily="34" charset="0"/>
                <a:ea typeface="Verdana" panose="020B0604030504040204" pitchFamily="34" charset="0"/>
              </a:rPr>
              <a:t>allows GCF to assess the impacts of the climate finance initiatives it supports and monitor its efficient and effective delivery. GCF assessments are designed to make sure the projects are effective in dealing with climate change, and do not cause negative effects where the initiatives are </a:t>
            </a:r>
            <a:r>
              <a:rPr lang="en-US" dirty="0" smtClean="0">
                <a:latin typeface="Verdana" panose="020B0604030504040204" pitchFamily="34" charset="0"/>
                <a:ea typeface="Verdana" panose="020B0604030504040204" pitchFamily="34" charset="0"/>
              </a:rPr>
              <a:t>targeted.</a:t>
            </a:r>
          </a:p>
          <a:p>
            <a:pPr marL="285750" indent="-285750">
              <a:buFont typeface="Arial" panose="020B0604020202020204" pitchFamily="34" charset="0"/>
              <a:buChar char="•"/>
            </a:pPr>
            <a:endParaRPr lang="en-US" sz="12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In </a:t>
            </a:r>
            <a:r>
              <a:rPr lang="en-US" dirty="0">
                <a:latin typeface="Verdana" panose="020B0604030504040204" pitchFamily="34" charset="0"/>
                <a:ea typeface="Verdana" panose="020B0604030504040204" pitchFamily="34" charset="0"/>
              </a:rPr>
              <a:t>implementing projects, Accredited Entities should comply with grant conditions and covenants, while also observing the implementation schedule of the project. This will help to ensure timely implementation by the Accredited Entities and enable additional disbursements by </a:t>
            </a:r>
            <a:r>
              <a:rPr lang="en-US" dirty="0" smtClean="0">
                <a:latin typeface="Verdana" panose="020B0604030504040204" pitchFamily="34" charset="0"/>
                <a:ea typeface="Verdana" panose="020B0604030504040204" pitchFamily="34" charset="0"/>
              </a:rPr>
              <a:t>GCF.</a:t>
            </a:r>
          </a:p>
          <a:p>
            <a:pPr marL="285750" indent="-285750">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GCF </a:t>
            </a:r>
            <a:r>
              <a:rPr lang="en-US" dirty="0">
                <a:latin typeface="Verdana" panose="020B0604030504040204" pitchFamily="34" charset="0"/>
                <a:ea typeface="Verdana" panose="020B0604030504040204" pitchFamily="34" charset="0"/>
              </a:rPr>
              <a:t>maintains an overview of project progress through its requirement for Accredited Entities to produce independent evaluation reports at regular intervals. These include one at the mid-point of the project, and a final evaluation after the project has closed</a:t>
            </a:r>
            <a:r>
              <a:rPr lang="en-US" dirty="0" smtClean="0">
                <a:latin typeface="Verdana" panose="020B0604030504040204" pitchFamily="34" charset="0"/>
                <a:ea typeface="Verdana" panose="020B0604030504040204" pitchFamily="34" charset="0"/>
              </a:rPr>
              <a:t>.</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625743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Funding Projects: Project Implementation</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141515" y="939413"/>
            <a:ext cx="11702142" cy="5909310"/>
          </a:xfrm>
          <a:prstGeom prst="rect">
            <a:avLst/>
          </a:prstGeom>
        </p:spPr>
        <p:txBody>
          <a:bodyPr wrap="square">
            <a:spAutoFit/>
          </a:bodyPr>
          <a:lstStyle/>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first step in project implementation is an agreement between GCF and the implementing Accredited Entity on the necessary legal arrangements to get the funds flowing, called a Funded Activity Agreement (FAA</a:t>
            </a:r>
            <a:r>
              <a:rPr lang="en-US" dirty="0" smtClean="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GCF </a:t>
            </a:r>
            <a:r>
              <a:rPr lang="en-US" dirty="0">
                <a:latin typeface="Verdana" panose="020B0604030504040204" pitchFamily="34" charset="0"/>
                <a:ea typeface="Verdana" panose="020B0604030504040204" pitchFamily="34" charset="0"/>
              </a:rPr>
              <a:t>then begins transferring financial assistance to the Accredited Entity in the form of a loan, grant, equity, or guarantee - depending on the nature of the approved project. Typically, GCF completes a series of financial disbursements during the life of the </a:t>
            </a:r>
            <a:r>
              <a:rPr lang="en-US" dirty="0" smtClean="0">
                <a:latin typeface="Verdana" panose="020B0604030504040204" pitchFamily="34" charset="0"/>
                <a:ea typeface="Verdana" panose="020B0604030504040204" pitchFamily="34" charset="0"/>
              </a:rPr>
              <a:t>project.</a:t>
            </a:r>
          </a:p>
          <a:p>
            <a:pPr marL="285750" indent="-285750">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This </a:t>
            </a:r>
            <a:r>
              <a:rPr lang="en-US" dirty="0">
                <a:latin typeface="Verdana" panose="020B0604030504040204" pitchFamily="34" charset="0"/>
                <a:ea typeface="Verdana" panose="020B0604030504040204" pitchFamily="34" charset="0"/>
              </a:rPr>
              <a:t>allows GCF to assess the impacts of the climate finance initiatives it supports and monitor its efficient and effective delivery. GCF assessments are designed to make sure the projects are effective in dealing with climate change, and do not cause negative effects where the initiatives are </a:t>
            </a:r>
            <a:r>
              <a:rPr lang="en-US" dirty="0" smtClean="0">
                <a:latin typeface="Verdana" panose="020B0604030504040204" pitchFamily="34" charset="0"/>
                <a:ea typeface="Verdana" panose="020B0604030504040204" pitchFamily="34" charset="0"/>
              </a:rPr>
              <a:t>targeted.</a:t>
            </a:r>
          </a:p>
          <a:p>
            <a:pPr marL="285750" indent="-285750">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In </a:t>
            </a:r>
            <a:r>
              <a:rPr lang="en-US" dirty="0">
                <a:latin typeface="Verdana" panose="020B0604030504040204" pitchFamily="34" charset="0"/>
                <a:ea typeface="Verdana" panose="020B0604030504040204" pitchFamily="34" charset="0"/>
              </a:rPr>
              <a:t>implementing projects, Accredited Entities should comply with grant conditions and covenants, while also observing the implementation schedule of the project. This will help to ensure timely implementation by the Accredited Entities and enable additional disbursements by </a:t>
            </a:r>
            <a:r>
              <a:rPr lang="en-US" dirty="0" smtClean="0">
                <a:latin typeface="Verdana" panose="020B0604030504040204" pitchFamily="34" charset="0"/>
                <a:ea typeface="Verdana" panose="020B0604030504040204" pitchFamily="34" charset="0"/>
              </a:rPr>
              <a:t>GCF.</a:t>
            </a:r>
          </a:p>
          <a:p>
            <a:pPr marL="285750" indent="-285750">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rPr>
              <a:t>GCF </a:t>
            </a:r>
            <a:r>
              <a:rPr lang="en-US" dirty="0">
                <a:latin typeface="Verdana" panose="020B0604030504040204" pitchFamily="34" charset="0"/>
                <a:ea typeface="Verdana" panose="020B0604030504040204" pitchFamily="34" charset="0"/>
              </a:rPr>
              <a:t>maintains an overview of project progress through its requirement for Accredited Entities to produce independent evaluation reports at regular intervals. These include one at the mid-point of the project, and a final evaluation after the project has closed</a:t>
            </a:r>
            <a:r>
              <a:rPr lang="en-US" dirty="0" smtClean="0">
                <a:latin typeface="Verdana" panose="020B0604030504040204" pitchFamily="34" charset="0"/>
                <a:ea typeface="Verdana" panose="020B0604030504040204" pitchFamily="34" charset="0"/>
              </a:rPr>
              <a:t>.</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250075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Project Implementation</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283029" y="939413"/>
            <a:ext cx="11702142" cy="5539978"/>
          </a:xfrm>
          <a:prstGeom prst="rect">
            <a:avLst/>
          </a:prstGeom>
        </p:spPr>
        <p:txBody>
          <a:bodyPr wrap="square">
            <a:spAutoFit/>
          </a:bodyPr>
          <a:lstStyle/>
          <a:p>
            <a:pPr algn="just"/>
            <a:r>
              <a:rPr lang="en-US" sz="2400" dirty="0" smtClean="0">
                <a:latin typeface="Verdana" panose="020B0604030504040204" pitchFamily="34" charset="0"/>
                <a:ea typeface="Verdana" panose="020B0604030504040204" pitchFamily="34" charset="0"/>
              </a:rPr>
              <a:t>1. Funded Activity Agreement (FAA)</a:t>
            </a:r>
          </a:p>
          <a:p>
            <a:pPr algn="just"/>
            <a:endParaRPr lang="en-US" dirty="0" smtClean="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next stage following project approval by the GCF Board, which meets regularly during the year, is the signing of a Funded Activity Agreement (FAA) between GCF and the Accredited Entity carrying out the project. This lays the legal groundwork to implement the project, and varies according to the type of project being implemented</a:t>
            </a:r>
            <a:r>
              <a:rPr lang="en-US" dirty="0" smtClean="0">
                <a:latin typeface="Verdana" panose="020B0604030504040204" pitchFamily="34" charset="0"/>
                <a:ea typeface="Verdana" panose="020B0604030504040204" pitchFamily="34" charset="0"/>
              </a:rPr>
              <a:t>.</a:t>
            </a:r>
          </a:p>
          <a:p>
            <a:pPr marL="285750" indent="-285750" algn="just">
              <a:buFont typeface="Arial" panose="020B0604020202020204" pitchFamily="34" charset="0"/>
              <a:buChar char="•"/>
            </a:pPr>
            <a:endParaRPr lang="en-US" dirty="0" smtClean="0">
              <a:latin typeface="Verdana" panose="020B0604030504040204" pitchFamily="34" charset="0"/>
              <a:ea typeface="Verdana" panose="020B0604030504040204" pitchFamily="34" charset="0"/>
            </a:endParaRPr>
          </a:p>
          <a:p>
            <a:pPr algn="just"/>
            <a:r>
              <a:rPr lang="en-US" sz="2400" dirty="0" smtClean="0">
                <a:latin typeface="Verdana" panose="020B0604030504040204" pitchFamily="34" charset="0"/>
                <a:ea typeface="Verdana" panose="020B0604030504040204" pitchFamily="34" charset="0"/>
              </a:rPr>
              <a:t>2. First Disbursement</a:t>
            </a:r>
          </a:p>
          <a:p>
            <a:pPr algn="just"/>
            <a:endParaRPr lang="en-US" dirty="0" smtClean="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dirty="0">
                <a:latin typeface="Verdana" panose="020B0604030504040204" pitchFamily="34" charset="0"/>
                <a:ea typeface="Verdana" panose="020B0604030504040204" pitchFamily="34" charset="0"/>
              </a:rPr>
              <a:t>Following the FAA signing, GCF will take steps to ensure the implementation of this agreement is effective. For instance, FAAs covering GCF’s transfer of grant payments will stipulate conditions ensuring the grant or loan is </a:t>
            </a:r>
            <a:r>
              <a:rPr lang="en-US" dirty="0" smtClean="0">
                <a:latin typeface="Verdana" panose="020B0604030504040204" pitchFamily="34" charset="0"/>
                <a:ea typeface="Verdana" panose="020B0604030504040204" pitchFamily="34" charset="0"/>
              </a:rPr>
              <a:t>effective.</a:t>
            </a:r>
            <a:endParaRPr lang="en-US"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rPr>
              <a:t>In </a:t>
            </a:r>
            <a:r>
              <a:rPr lang="en-US" dirty="0">
                <a:latin typeface="Verdana" panose="020B0604030504040204" pitchFamily="34" charset="0"/>
                <a:ea typeface="Verdana" panose="020B0604030504040204" pitchFamily="34" charset="0"/>
              </a:rPr>
              <a:t>some cases, the recipient may have to fulfil certain pre-conditions before the grant or loan is judged to be effective. GCF will determine if the recipient has fulfilled those conditions. Once it is satisfied these conditions have been met, it will notify the recipient that the grant or loan agreement has become </a:t>
            </a:r>
            <a:r>
              <a:rPr lang="en-US" dirty="0" smtClean="0">
                <a:latin typeface="Verdana" panose="020B0604030504040204" pitchFamily="34" charset="0"/>
                <a:ea typeface="Verdana" panose="020B0604030504040204" pitchFamily="34" charset="0"/>
              </a:rPr>
              <a:t>effective.</a:t>
            </a:r>
            <a:endParaRPr lang="en-US"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rPr>
              <a:t>Payment </a:t>
            </a:r>
            <a:r>
              <a:rPr lang="en-US" dirty="0">
                <a:latin typeface="Verdana" panose="020B0604030504040204" pitchFamily="34" charset="0"/>
                <a:ea typeface="Verdana" panose="020B0604030504040204" pitchFamily="34" charset="0"/>
              </a:rPr>
              <a:t>instructions are sent to GCF’s interim trustee, currently the World Bank. GCF will also inform the Accredited Entity of the expected date of the first disbursement. The trustee will then transfer funds to the Accredited Entity.</a:t>
            </a:r>
          </a:p>
        </p:txBody>
      </p:sp>
    </p:spTree>
    <p:extLst>
      <p:ext uri="{BB962C8B-B14F-4D97-AF65-F5344CB8AC3E}">
        <p14:creationId xmlns:p14="http://schemas.microsoft.com/office/powerpoint/2010/main" val="27612710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Project Implementation</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424543" y="1298642"/>
            <a:ext cx="11092543" cy="4431983"/>
          </a:xfrm>
          <a:prstGeom prst="rect">
            <a:avLst/>
          </a:prstGeom>
        </p:spPr>
        <p:txBody>
          <a:bodyPr wrap="square">
            <a:spAutoFit/>
          </a:bodyPr>
          <a:lstStyle/>
          <a:p>
            <a:pPr algn="just"/>
            <a:r>
              <a:rPr lang="en-US" sz="2400" dirty="0" smtClean="0">
                <a:latin typeface="Verdana" panose="020B0604030504040204" pitchFamily="34" charset="0"/>
                <a:ea typeface="Verdana" panose="020B0604030504040204" pitchFamily="34" charset="0"/>
              </a:rPr>
              <a:t>3. Further disbursements</a:t>
            </a:r>
          </a:p>
          <a:p>
            <a:pPr algn="just"/>
            <a:endParaRPr lang="en-US" dirty="0" smtClean="0"/>
          </a:p>
          <a:p>
            <a:pPr algn="just"/>
            <a:endParaRPr lang="en-US" sz="2000" dirty="0" smtClean="0"/>
          </a:p>
          <a:p>
            <a:pPr marL="342900" indent="-342900" algn="just">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The </a:t>
            </a:r>
            <a:r>
              <a:rPr lang="en-US" sz="2000" dirty="0">
                <a:latin typeface="Verdana" panose="020B0604030504040204" pitchFamily="34" charset="0"/>
                <a:ea typeface="Verdana" panose="020B0604030504040204" pitchFamily="34" charset="0"/>
              </a:rPr>
              <a:t>Accredited Entity can then request further disbursements from GCF, normally based on information provided in its Annual Performance Review (more below) based on requirements as outlined in the FAA. For example, grant projects normally require that 70 percent of the previous disbursement it has received has been accrued or committed. The review also assesses other financial reports provided by the Accredited Entity, for example if they involve project implementation </a:t>
            </a:r>
            <a:r>
              <a:rPr lang="en-US" sz="2000" dirty="0" smtClean="0">
                <a:latin typeface="Verdana" panose="020B0604030504040204" pitchFamily="34" charset="0"/>
                <a:ea typeface="Verdana" panose="020B0604030504040204" pitchFamily="34" charset="0"/>
              </a:rPr>
              <a:t>delays.</a:t>
            </a:r>
          </a:p>
          <a:p>
            <a:pPr marL="342900" indent="-342900" algn="just">
              <a:buFont typeface="Arial" panose="020B0604020202020204" pitchFamily="34" charset="0"/>
              <a:buChar char="•"/>
            </a:pPr>
            <a:endParaRPr lang="en-US" sz="2000" dirty="0" smtClean="0">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GCF’s </a:t>
            </a:r>
            <a:r>
              <a:rPr lang="en-US" sz="2000" dirty="0">
                <a:latin typeface="Verdana" panose="020B0604030504040204" pitchFamily="34" charset="0"/>
                <a:ea typeface="Verdana" panose="020B0604030504040204" pitchFamily="34" charset="0"/>
              </a:rPr>
              <a:t>Office of Portfolio Management is responsible for ensuring that the disbursement goal, along with implementation delays, are addressed in assessing whether to continue disbursements after the first one is released.</a:t>
            </a:r>
          </a:p>
        </p:txBody>
      </p:sp>
    </p:spTree>
    <p:extLst>
      <p:ext uri="{BB962C8B-B14F-4D97-AF65-F5344CB8AC3E}">
        <p14:creationId xmlns:p14="http://schemas.microsoft.com/office/powerpoint/2010/main" val="9245915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0"/>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Project Implementation</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108857" y="794653"/>
            <a:ext cx="11947071" cy="6301725"/>
          </a:xfrm>
          <a:prstGeom prst="rect">
            <a:avLst/>
          </a:prstGeom>
        </p:spPr>
        <p:txBody>
          <a:bodyPr wrap="square">
            <a:spAutoFit/>
          </a:bodyPr>
          <a:lstStyle/>
          <a:p>
            <a:pPr algn="just"/>
            <a:r>
              <a:rPr lang="en-US" sz="2400" dirty="0" smtClean="0">
                <a:latin typeface="Verdana" panose="020B0604030504040204" pitchFamily="34" charset="0"/>
                <a:ea typeface="Verdana" panose="020B0604030504040204" pitchFamily="34" charset="0"/>
              </a:rPr>
              <a:t>4. GCF overview of implementation</a:t>
            </a:r>
          </a:p>
          <a:p>
            <a:pPr algn="just"/>
            <a:endParaRPr lang="en-US" sz="1050" dirty="0" smtClean="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rPr>
              <a:t>After </a:t>
            </a:r>
            <a:r>
              <a:rPr lang="en-US" dirty="0">
                <a:latin typeface="Verdana" panose="020B0604030504040204" pitchFamily="34" charset="0"/>
                <a:ea typeface="Verdana" panose="020B0604030504040204" pitchFamily="34" charset="0"/>
              </a:rPr>
              <a:t>the completion of the first disbursement, the management of GCF’s ongoing interactions with the Accredited Entity is transferred from the operational units (Division of Mitigation and Adaptation or Private Sector Facility) to GCF’s Office of Portfolio Management. This team leads GCF’s interaction with the Accredited Entity during the implementation phase of the project to </a:t>
            </a:r>
            <a:r>
              <a:rPr lang="en-US" dirty="0" smtClean="0">
                <a:latin typeface="Verdana" panose="020B0604030504040204" pitchFamily="34" charset="0"/>
                <a:ea typeface="Verdana" panose="020B0604030504040204" pitchFamily="34" charset="0"/>
              </a:rPr>
              <a:t>closure.</a:t>
            </a:r>
          </a:p>
          <a:p>
            <a:pPr marL="285750" indent="-285750" algn="just">
              <a:buFont typeface="Arial" panose="020B0604020202020204" pitchFamily="34" charset="0"/>
              <a:buChar char="•"/>
            </a:pPr>
            <a:endParaRPr lang="en-US" sz="1100" dirty="0" smtClean="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primary role of the Office of Portfolio Management is to manage and monitor the Accredited Entity’s implementation of the project. This is aimed at ensuring that a GCF-financed project is being properly implemented and is accomplishing its intended objectives. GCF Accredited Entities are now just beginning to implement projects, while the Office of Portfolio Management is also in its initial stages of developing processes and procedures for reviewing </a:t>
            </a:r>
            <a:r>
              <a:rPr lang="en-US" dirty="0" smtClean="0">
                <a:latin typeface="Verdana" panose="020B0604030504040204" pitchFamily="34" charset="0"/>
                <a:ea typeface="Verdana" panose="020B0604030504040204" pitchFamily="34" charset="0"/>
              </a:rPr>
              <a:t>implementation.</a:t>
            </a:r>
          </a:p>
          <a:p>
            <a:pPr marL="285750" indent="-285750" algn="just">
              <a:buFont typeface="Arial" panose="020B0604020202020204" pitchFamily="34" charset="0"/>
              <a:buChar char="•"/>
            </a:pPr>
            <a:endParaRPr lang="en-US" sz="1050" dirty="0" smtClean="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rPr>
              <a:t>This </a:t>
            </a:r>
            <a:r>
              <a:rPr lang="en-US" dirty="0">
                <a:latin typeface="Verdana" panose="020B0604030504040204" pitchFamily="34" charset="0"/>
                <a:ea typeface="Verdana" panose="020B0604030504040204" pitchFamily="34" charset="0"/>
              </a:rPr>
              <a:t>includes the unit’s review of regular reports required from Accredited Entities, such as financial, audit and evaluation reports. These incorporate, but are not exclusive to, performance reviews against GCF’s </a:t>
            </a:r>
            <a:r>
              <a:rPr lang="en-US" dirty="0">
                <a:latin typeface="Verdana" panose="020B0604030504040204" pitchFamily="34" charset="0"/>
                <a:ea typeface="Verdana" panose="020B0604030504040204" pitchFamily="34" charset="0"/>
                <a:hlinkClick r:id="rId2"/>
              </a:rPr>
              <a:t>investment framework</a:t>
            </a:r>
            <a:r>
              <a:rPr lang="en-US" dirty="0">
                <a:latin typeface="Verdana" panose="020B0604030504040204" pitchFamily="34" charset="0"/>
                <a:ea typeface="Verdana" panose="020B0604030504040204" pitchFamily="34" charset="0"/>
              </a:rPr>
              <a:t>, the emergence of any local impacts, and any updates on variations to the original project, as indicated in the funding </a:t>
            </a:r>
            <a:r>
              <a:rPr lang="en-US" dirty="0" smtClean="0">
                <a:latin typeface="Verdana" panose="020B0604030504040204" pitchFamily="34" charset="0"/>
                <a:ea typeface="Verdana" panose="020B0604030504040204" pitchFamily="34" charset="0"/>
              </a:rPr>
              <a:t>proposal.</a:t>
            </a:r>
          </a:p>
          <a:p>
            <a:pPr marL="285750" indent="-285750" algn="just">
              <a:buFont typeface="Arial" panose="020B0604020202020204" pitchFamily="34" charset="0"/>
              <a:buChar char="•"/>
            </a:pPr>
            <a:endParaRPr lang="en-US" sz="1000" dirty="0" smtClean="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dirty="0" smtClean="0">
                <a:latin typeface="Verdana" panose="020B0604030504040204" pitchFamily="34" charset="0"/>
                <a:ea typeface="Verdana" panose="020B0604030504040204" pitchFamily="34" charset="0"/>
              </a:rPr>
              <a:t>Where </a:t>
            </a:r>
            <a:r>
              <a:rPr lang="en-US" dirty="0">
                <a:latin typeface="Verdana" panose="020B0604030504040204" pitchFamily="34" charset="0"/>
                <a:ea typeface="Verdana" panose="020B0604030504040204" pitchFamily="34" charset="0"/>
              </a:rPr>
              <a:t>the project implementers encounter unexpected developments, the Office of Portfolio Management, in consultation with the operational units, works with the Accredited Entity to suggest corrective action, and possible restructuring. The Accredited Entity normally proposes these in its mid-term evaluation report.</a:t>
            </a:r>
          </a:p>
        </p:txBody>
      </p:sp>
    </p:spTree>
    <p:extLst>
      <p:ext uri="{BB962C8B-B14F-4D97-AF65-F5344CB8AC3E}">
        <p14:creationId xmlns:p14="http://schemas.microsoft.com/office/powerpoint/2010/main" val="16329123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Project Implementation</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228601" y="939413"/>
            <a:ext cx="11843656" cy="5386090"/>
          </a:xfrm>
          <a:prstGeom prst="rect">
            <a:avLst/>
          </a:prstGeom>
        </p:spPr>
        <p:txBody>
          <a:bodyPr wrap="square">
            <a:spAutoFit/>
          </a:bodyPr>
          <a:lstStyle/>
          <a:p>
            <a:pPr algn="just"/>
            <a:r>
              <a:rPr lang="en-US" sz="2400" dirty="0" smtClean="0">
                <a:latin typeface="Verdana" panose="020B0604030504040204" pitchFamily="34" charset="0"/>
                <a:ea typeface="Verdana" panose="020B0604030504040204" pitchFamily="34" charset="0"/>
              </a:rPr>
              <a:t>5. Accredited </a:t>
            </a:r>
            <a:r>
              <a:rPr lang="en-US" sz="2400" dirty="0">
                <a:latin typeface="Verdana" panose="020B0604030504040204" pitchFamily="34" charset="0"/>
                <a:ea typeface="Verdana" panose="020B0604030504040204" pitchFamily="34" charset="0"/>
              </a:rPr>
              <a:t>Entity performance reports</a:t>
            </a:r>
          </a:p>
          <a:p>
            <a:pPr algn="just"/>
            <a:endParaRPr lang="en-US" sz="2000" dirty="0" smtClean="0"/>
          </a:p>
          <a:p>
            <a:pPr marL="342900" indent="-342900" algn="just">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While </a:t>
            </a:r>
            <a:r>
              <a:rPr lang="en-US" sz="2000" dirty="0">
                <a:latin typeface="Verdana" panose="020B0604030504040204" pitchFamily="34" charset="0"/>
                <a:ea typeface="Verdana" panose="020B0604030504040204" pitchFamily="34" charset="0"/>
              </a:rPr>
              <a:t>Accredited Entities are primarily responsible for the monitoring and evaluation of the funded activities they carry out, they are also required to report regularly to </a:t>
            </a:r>
            <a:r>
              <a:rPr lang="en-US" sz="2000" dirty="0" smtClean="0">
                <a:latin typeface="Verdana" panose="020B0604030504040204" pitchFamily="34" charset="0"/>
                <a:ea typeface="Verdana" panose="020B0604030504040204" pitchFamily="34" charset="0"/>
              </a:rPr>
              <a:t>GCF.</a:t>
            </a:r>
          </a:p>
          <a:p>
            <a:pPr marL="342900" indent="-342900" algn="just">
              <a:buFont typeface="Arial" panose="020B0604020202020204" pitchFamily="34" charset="0"/>
              <a:buChar char="•"/>
            </a:pPr>
            <a:endParaRPr lang="en-US" sz="2000" dirty="0" smtClean="0">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This </a:t>
            </a:r>
            <a:r>
              <a:rPr lang="en-US" sz="2000" dirty="0">
                <a:latin typeface="Verdana" panose="020B0604030504040204" pitchFamily="34" charset="0"/>
                <a:ea typeface="Verdana" panose="020B0604030504040204" pitchFamily="34" charset="0"/>
              </a:rPr>
              <a:t>is done in the form of the various reports such as Annual Performance Reports (APRs) and Mid-term/Final Evaluation Reports. All reporting should align with GCF’s Monitoring and Accountability Framework (</a:t>
            </a:r>
            <a:r>
              <a:rPr lang="en-US" sz="2000" dirty="0">
                <a:latin typeface="Verdana" panose="020B0604030504040204" pitchFamily="34" charset="0"/>
                <a:ea typeface="Verdana" panose="020B0604030504040204" pitchFamily="34" charset="0"/>
                <a:hlinkClick r:id="rId2"/>
              </a:rPr>
              <a:t>MAF</a:t>
            </a:r>
            <a:r>
              <a:rPr lang="en-US" sz="2000" dirty="0">
                <a:latin typeface="Verdana" panose="020B0604030504040204" pitchFamily="34" charset="0"/>
                <a:ea typeface="Verdana" panose="020B0604030504040204" pitchFamily="34" charset="0"/>
              </a:rPr>
              <a:t>) and Performance Measurement Framework (</a:t>
            </a:r>
            <a:r>
              <a:rPr lang="en-US" sz="2000" dirty="0">
                <a:latin typeface="Verdana" panose="020B0604030504040204" pitchFamily="34" charset="0"/>
                <a:ea typeface="Verdana" panose="020B0604030504040204" pitchFamily="34" charset="0"/>
                <a:hlinkClick r:id="rId3"/>
              </a:rPr>
              <a:t>PMF</a:t>
            </a:r>
            <a:r>
              <a:rPr lang="en-US" sz="2000" dirty="0">
                <a:latin typeface="Verdana" panose="020B0604030504040204" pitchFamily="34" charset="0"/>
                <a:ea typeface="Verdana" panose="020B0604030504040204" pitchFamily="34" charset="0"/>
              </a:rPr>
              <a:t>) for adaptation and </a:t>
            </a:r>
            <a:r>
              <a:rPr lang="en-US" sz="2000" dirty="0" smtClean="0">
                <a:latin typeface="Verdana" panose="020B0604030504040204" pitchFamily="34" charset="0"/>
                <a:ea typeface="Verdana" panose="020B0604030504040204" pitchFamily="34" charset="0"/>
              </a:rPr>
              <a:t>mitigation.</a:t>
            </a:r>
          </a:p>
          <a:p>
            <a:pPr marL="342900" indent="-342900" algn="just">
              <a:buFont typeface="Arial" panose="020B0604020202020204" pitchFamily="34" charset="0"/>
              <a:buChar char="•"/>
            </a:pPr>
            <a:endParaRPr lang="en-US" sz="2000" dirty="0" smtClean="0">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GCF’s </a:t>
            </a:r>
            <a:r>
              <a:rPr lang="en-US" sz="2000" dirty="0">
                <a:latin typeface="Verdana" panose="020B0604030504040204" pitchFamily="34" charset="0"/>
                <a:ea typeface="Verdana" panose="020B0604030504040204" pitchFamily="34" charset="0"/>
              </a:rPr>
              <a:t>assessment documents include</a:t>
            </a:r>
            <a:r>
              <a:rPr lang="en-US" sz="2000" dirty="0" smtClean="0">
                <a:latin typeface="Verdana" panose="020B0604030504040204" pitchFamily="34" charset="0"/>
                <a:ea typeface="Verdana" panose="020B0604030504040204" pitchFamily="34" charset="0"/>
              </a:rPr>
              <a:t>:</a:t>
            </a:r>
          </a:p>
          <a:p>
            <a:pPr marL="800100" lvl="1" indent="-342900" algn="just">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Inception </a:t>
            </a:r>
            <a:r>
              <a:rPr lang="en-US" sz="2000" dirty="0">
                <a:latin typeface="Verdana" panose="020B0604030504040204" pitchFamily="34" charset="0"/>
                <a:ea typeface="Verdana" panose="020B0604030504040204" pitchFamily="34" charset="0"/>
              </a:rPr>
              <a:t>Report: helps to review and sequence activities and, if necessary, to </a:t>
            </a:r>
            <a:r>
              <a:rPr lang="en-US" sz="2000" dirty="0" err="1">
                <a:latin typeface="Verdana" panose="020B0604030504040204" pitchFamily="34" charset="0"/>
                <a:ea typeface="Verdana" panose="020B0604030504040204" pitchFamily="34" charset="0"/>
              </a:rPr>
              <a:t>reorganise</a:t>
            </a:r>
            <a:r>
              <a:rPr lang="en-US" sz="2000" dirty="0">
                <a:latin typeface="Verdana" panose="020B0604030504040204" pitchFamily="34" charset="0"/>
                <a:ea typeface="Verdana" panose="020B0604030504040204" pitchFamily="34" charset="0"/>
              </a:rPr>
              <a:t> the project work plan and implementation </a:t>
            </a:r>
            <a:r>
              <a:rPr lang="en-US" sz="2000" dirty="0" smtClean="0">
                <a:latin typeface="Verdana" panose="020B0604030504040204" pitchFamily="34" charset="0"/>
                <a:ea typeface="Verdana" panose="020B0604030504040204" pitchFamily="34" charset="0"/>
              </a:rPr>
              <a:t>schedule.</a:t>
            </a:r>
          </a:p>
          <a:p>
            <a:pPr marL="800100" lvl="1" indent="-342900" algn="just">
              <a:buFont typeface="Arial" panose="020B0604020202020204" pitchFamily="34" charset="0"/>
              <a:buChar char="•"/>
            </a:pPr>
            <a:r>
              <a:rPr lang="en-US" sz="2000" dirty="0" smtClean="0">
                <a:latin typeface="Verdana" panose="020B0604030504040204" pitchFamily="34" charset="0"/>
                <a:ea typeface="Verdana" panose="020B0604030504040204" pitchFamily="34" charset="0"/>
              </a:rPr>
              <a:t>Annual </a:t>
            </a:r>
            <a:r>
              <a:rPr lang="en-US" sz="2000" dirty="0">
                <a:latin typeface="Verdana" panose="020B0604030504040204" pitchFamily="34" charset="0"/>
                <a:ea typeface="Verdana" panose="020B0604030504040204" pitchFamily="34" charset="0"/>
              </a:rPr>
              <a:t>Performance Report (yearly and final): records the status of implementation of each project activity, updates achievement indicators against targets and identifies implementation-related problems and mitigation measures.</a:t>
            </a:r>
          </a:p>
          <a:p>
            <a:pPr algn="just"/>
            <a:endParaRPr lang="en-US" sz="2000" dirty="0"/>
          </a:p>
        </p:txBody>
      </p:sp>
    </p:spTree>
    <p:extLst>
      <p:ext uri="{BB962C8B-B14F-4D97-AF65-F5344CB8AC3E}">
        <p14:creationId xmlns:p14="http://schemas.microsoft.com/office/powerpoint/2010/main" val="9029489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Step by Step Project Implementation</a:t>
            </a:r>
          </a:p>
        </p:txBody>
      </p:sp>
      <p:sp>
        <p:nvSpPr>
          <p:cNvPr id="3" name="Content Placeholder 2"/>
          <p:cNvSpPr>
            <a:spLocks noGrp="1"/>
          </p:cNvSpPr>
          <p:nvPr>
            <p:ph idx="1"/>
          </p:nvPr>
        </p:nvSpPr>
        <p:spPr>
          <a:xfrm>
            <a:off x="424543" y="794653"/>
            <a:ext cx="11419114" cy="5921833"/>
          </a:xfrm>
        </p:spPr>
        <p:txBody>
          <a:bodyPr>
            <a:normAutofit/>
          </a:bodyPr>
          <a:lstStyle/>
          <a:p>
            <a:pPr marL="0" indent="0">
              <a:buNone/>
            </a:pPr>
            <a:r>
              <a:rPr lang="en-US" sz="6000" dirty="0"/>
              <a:t/>
            </a:r>
            <a:br>
              <a:rPr lang="en-US" sz="6000" dirty="0"/>
            </a:br>
            <a:r>
              <a:rPr lang="en-US" dirty="0"/>
              <a:t/>
            </a:r>
            <a:br>
              <a:rPr lang="en-US" dirty="0"/>
            </a:br>
            <a:endParaRPr lang="en-US" sz="9600" dirty="0" smtClean="0"/>
          </a:p>
          <a:p>
            <a:endParaRPr lang="en-US" sz="4800" dirty="0" smtClean="0"/>
          </a:p>
          <a:p>
            <a:endParaRPr lang="en-US" sz="9600" dirty="0" smtClean="0"/>
          </a:p>
          <a:p>
            <a:endParaRPr lang="en-US" sz="9600" dirty="0" smtClean="0"/>
          </a:p>
          <a:p>
            <a:endParaRPr lang="en-US" sz="4800" dirty="0"/>
          </a:p>
        </p:txBody>
      </p:sp>
      <p:sp>
        <p:nvSpPr>
          <p:cNvPr id="4" name="Rectangle 3"/>
          <p:cNvSpPr/>
          <p:nvPr/>
        </p:nvSpPr>
        <p:spPr>
          <a:xfrm>
            <a:off x="228601" y="939413"/>
            <a:ext cx="11843656" cy="5447645"/>
          </a:xfrm>
          <a:prstGeom prst="rect">
            <a:avLst/>
          </a:prstGeom>
        </p:spPr>
        <p:txBody>
          <a:bodyPr wrap="square">
            <a:spAutoFit/>
          </a:bodyPr>
          <a:lstStyle/>
          <a:p>
            <a:pPr algn="ctr"/>
            <a:r>
              <a:rPr lang="en-US" sz="2400" dirty="0" smtClean="0">
                <a:latin typeface="Verdana" panose="020B0604030504040204" pitchFamily="34" charset="0"/>
                <a:ea typeface="Verdana" panose="020B0604030504040204" pitchFamily="34" charset="0"/>
              </a:rPr>
              <a:t>5. Accredited Entity performance reports</a:t>
            </a:r>
          </a:p>
          <a:p>
            <a:endParaRPr lang="en-US" dirty="0" smtClean="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en-US" dirty="0" smtClean="0">
                <a:latin typeface="Verdana" panose="020B0604030504040204" pitchFamily="34" charset="0"/>
                <a:ea typeface="Verdana" panose="020B0604030504040204" pitchFamily="34" charset="0"/>
              </a:rPr>
              <a:t>Mid-term </a:t>
            </a:r>
            <a:r>
              <a:rPr lang="en-US" dirty="0">
                <a:latin typeface="Verdana" panose="020B0604030504040204" pitchFamily="34" charset="0"/>
                <a:ea typeface="Verdana" panose="020B0604030504040204" pitchFamily="34" charset="0"/>
              </a:rPr>
              <a:t>Evaluation Report: presents preliminary or initial evaluation findings, measures and reports on performance to date and recommends adjustments (activities and outputs) that may need to be made to ensure the successful implementation of the </a:t>
            </a:r>
            <a:r>
              <a:rPr lang="en-US" dirty="0" smtClean="0">
                <a:latin typeface="Verdana" panose="020B0604030504040204" pitchFamily="34" charset="0"/>
                <a:ea typeface="Verdana" panose="020B0604030504040204" pitchFamily="34" charset="0"/>
              </a:rPr>
              <a:t>project.</a:t>
            </a:r>
          </a:p>
          <a:p>
            <a:pPr marL="800100" lvl="1" indent="-342900">
              <a:buFont typeface="Arial" panose="020B0604020202020204" pitchFamily="34" charset="0"/>
              <a:buChar char="•"/>
            </a:pPr>
            <a:r>
              <a:rPr lang="en-US" dirty="0" smtClean="0">
                <a:latin typeface="Verdana" panose="020B0604030504040204" pitchFamily="34" charset="0"/>
                <a:ea typeface="Verdana" panose="020B0604030504040204" pitchFamily="34" charset="0"/>
              </a:rPr>
              <a:t>Final </a:t>
            </a:r>
            <a:r>
              <a:rPr lang="en-US" dirty="0">
                <a:latin typeface="Verdana" panose="020B0604030504040204" pitchFamily="34" charset="0"/>
                <a:ea typeface="Verdana" panose="020B0604030504040204" pitchFamily="34" charset="0"/>
              </a:rPr>
              <a:t>Evaluation Report: measures the overall impact, effectiveness, efficiency, sustainability, </a:t>
            </a:r>
            <a:r>
              <a:rPr lang="en-US" dirty="0" err="1">
                <a:latin typeface="Verdana" panose="020B0604030504040204" pitchFamily="34" charset="0"/>
                <a:ea typeface="Verdana" panose="020B0604030504040204" pitchFamily="34" charset="0"/>
              </a:rPr>
              <a:t>replicability</a:t>
            </a:r>
            <a:r>
              <a:rPr lang="en-US" dirty="0">
                <a:latin typeface="Verdana" panose="020B0604030504040204" pitchFamily="34" charset="0"/>
                <a:ea typeface="Verdana" panose="020B0604030504040204" pitchFamily="34" charset="0"/>
              </a:rPr>
              <a:t> and lessons learned of a </a:t>
            </a:r>
            <a:r>
              <a:rPr lang="en-US" dirty="0" smtClean="0">
                <a:latin typeface="Verdana" panose="020B0604030504040204" pitchFamily="34" charset="0"/>
                <a:ea typeface="Verdana" panose="020B0604030504040204" pitchFamily="34" charset="0"/>
              </a:rPr>
              <a:t>project.</a:t>
            </a:r>
          </a:p>
          <a:p>
            <a:pPr marL="800100" lvl="1" indent="-342900">
              <a:buFont typeface="Arial" panose="020B0604020202020204" pitchFamily="34" charset="0"/>
              <a:buChar char="•"/>
            </a:pPr>
            <a:r>
              <a:rPr lang="en-US" dirty="0" smtClean="0">
                <a:latin typeface="Verdana" panose="020B0604030504040204" pitchFamily="34" charset="0"/>
                <a:ea typeface="Verdana" panose="020B0604030504040204" pitchFamily="34" charset="0"/>
              </a:rPr>
              <a:t>Yearly </a:t>
            </a:r>
            <a:r>
              <a:rPr lang="en-US" dirty="0">
                <a:latin typeface="Verdana" panose="020B0604030504040204" pitchFamily="34" charset="0"/>
                <a:ea typeface="Verdana" panose="020B0604030504040204" pitchFamily="34" charset="0"/>
              </a:rPr>
              <a:t>audits and financial information: regular financial reports and yearly/final financial </a:t>
            </a:r>
            <a:r>
              <a:rPr lang="en-US" dirty="0" smtClean="0">
                <a:latin typeface="Verdana" panose="020B0604030504040204" pitchFamily="34" charset="0"/>
                <a:ea typeface="Verdana" panose="020B0604030504040204" pitchFamily="34" charset="0"/>
              </a:rPr>
              <a:t>statements.</a:t>
            </a:r>
          </a:p>
          <a:p>
            <a:pPr marL="800100" lvl="1" indent="-342900">
              <a:buFont typeface="Arial" panose="020B0604020202020204" pitchFamily="34" charset="0"/>
              <a:buChar char="•"/>
            </a:pPr>
            <a:endParaRPr lang="en-US"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Annual Performance Report includes a narrative report, accompanied by supporting qualitative and quantitative data as needed, describing progress by the Accredited Entity in implementing the project. The report is based on the logical framework submitted in the funding proposal that specifies project component outputs, outcomes and </a:t>
            </a:r>
            <a:r>
              <a:rPr lang="en-US" dirty="0" smtClean="0">
                <a:latin typeface="Verdana" panose="020B0604030504040204" pitchFamily="34" charset="0"/>
                <a:ea typeface="Verdana" panose="020B0604030504040204" pitchFamily="34" charset="0"/>
              </a:rPr>
              <a:t>activities.</a:t>
            </a:r>
          </a:p>
          <a:p>
            <a:pPr marL="342900" indent="-342900">
              <a:buFont typeface="Arial" panose="020B0604020202020204" pitchFamily="34" charset="0"/>
              <a:buChar char="•"/>
            </a:pPr>
            <a:endParaRPr lang="en-US" dirty="0" smtClean="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dirty="0" smtClean="0">
                <a:latin typeface="Verdana" panose="020B0604030504040204" pitchFamily="34" charset="0"/>
                <a:ea typeface="Verdana" panose="020B0604030504040204" pitchFamily="34" charset="0"/>
              </a:rPr>
              <a:t>These </a:t>
            </a:r>
            <a:r>
              <a:rPr lang="en-US" dirty="0">
                <a:latin typeface="Verdana" panose="020B0604030504040204" pitchFamily="34" charset="0"/>
                <a:ea typeface="Verdana" panose="020B0604030504040204" pitchFamily="34" charset="0"/>
              </a:rPr>
              <a:t>take into account the investment, performance measurement/results management, and monitoring and accountability frameworks. The Annual Performance Report will </a:t>
            </a:r>
            <a:r>
              <a:rPr lang="en-US" dirty="0" smtClean="0">
                <a:latin typeface="Verdana" panose="020B0604030504040204" pitchFamily="34" charset="0"/>
                <a:ea typeface="Verdana" panose="020B0604030504040204" pitchFamily="34" charset="0"/>
              </a:rPr>
              <a:t>also </a:t>
            </a:r>
            <a:r>
              <a:rPr lang="en-US" dirty="0">
                <a:latin typeface="Verdana" panose="020B0604030504040204" pitchFamily="34" charset="0"/>
                <a:ea typeface="Verdana" panose="020B0604030504040204" pitchFamily="34" charset="0"/>
              </a:rPr>
              <a:t>indicate challenges or problems (if any) encountered during implementation, as well as identifying lessons learned.</a:t>
            </a:r>
          </a:p>
        </p:txBody>
      </p:sp>
    </p:spTree>
    <p:extLst>
      <p:ext uri="{BB962C8B-B14F-4D97-AF65-F5344CB8AC3E}">
        <p14:creationId xmlns:p14="http://schemas.microsoft.com/office/powerpoint/2010/main" val="1298330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6"/>
            <a:ext cx="10515600" cy="538390"/>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413657" y="1825625"/>
            <a:ext cx="10940143" cy="2626632"/>
          </a:xfrm>
        </p:spPr>
        <p:txBody>
          <a:bodyPr>
            <a:normAutofit/>
          </a:bodyPr>
          <a:lstStyle/>
          <a:p>
            <a:r>
              <a:rPr lang="en-US" sz="2000" dirty="0">
                <a:latin typeface="Verdana" panose="020B0604030504040204" pitchFamily="34" charset="0"/>
                <a:ea typeface="Verdana" panose="020B0604030504040204" pitchFamily="34" charset="0"/>
              </a:rPr>
              <a:t>Support can also be provided to build the capacities of Direct Access Entities that are already GCF accredited (post-accreditation support</a:t>
            </a:r>
            <a:r>
              <a:rPr lang="en-US" sz="2000" dirty="0" smtClean="0">
                <a:latin typeface="Verdana" panose="020B0604030504040204" pitchFamily="34" charset="0"/>
                <a:ea typeface="Verdana" panose="020B0604030504040204" pitchFamily="34" charset="0"/>
              </a:rPr>
              <a:t>).</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In each case readiness funds will be allocated in coordination with, and with the approval of, the relevant NDAs / focal points.</a:t>
            </a:r>
          </a:p>
        </p:txBody>
      </p:sp>
    </p:spTree>
    <p:extLst>
      <p:ext uri="{BB962C8B-B14F-4D97-AF65-F5344CB8AC3E}">
        <p14:creationId xmlns:p14="http://schemas.microsoft.com/office/powerpoint/2010/main" val="1448872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182"/>
            <a:ext cx="10515600" cy="614589"/>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642257" y="1281339"/>
            <a:ext cx="10515600" cy="4351338"/>
          </a:xfrm>
        </p:spPr>
        <p:txBody>
          <a:bodyPr>
            <a:normAutofit lnSpcReduction="10000"/>
          </a:bodyPr>
          <a:lstStyle/>
          <a:p>
            <a:pPr marL="0" indent="0" algn="ctr">
              <a:buNone/>
            </a:pPr>
            <a:r>
              <a:rPr lang="en-US" sz="2600" dirty="0" err="1" smtClean="0">
                <a:solidFill>
                  <a:schemeClr val="accent2">
                    <a:lumMod val="50000"/>
                  </a:schemeClr>
                </a:solidFill>
                <a:latin typeface="Verdana" panose="020B0604030504040204" pitchFamily="34" charset="0"/>
                <a:ea typeface="Verdana" panose="020B0604030504040204" pitchFamily="34" charset="0"/>
              </a:rPr>
              <a:t>Programme</a:t>
            </a:r>
            <a:r>
              <a:rPr lang="en-US" sz="2600" dirty="0" smtClean="0">
                <a:solidFill>
                  <a:schemeClr val="accent2">
                    <a:lumMod val="50000"/>
                  </a:schemeClr>
                </a:solidFill>
                <a:latin typeface="Verdana" panose="020B0604030504040204" pitchFamily="34" charset="0"/>
                <a:ea typeface="Verdana" panose="020B0604030504040204" pitchFamily="34" charset="0"/>
              </a:rPr>
              <a:t> outcomes</a:t>
            </a:r>
          </a:p>
          <a:p>
            <a:pPr marL="0" indent="0" algn="ctr">
              <a:buNone/>
            </a:pPr>
            <a:endParaRPr lang="en-US" sz="3200" dirty="0" smtClean="0">
              <a:latin typeface="Verdana" panose="020B0604030504040204" pitchFamily="34" charset="0"/>
              <a:ea typeface="Verdana" panose="020B0604030504040204" pitchFamily="34" charset="0"/>
            </a:endParaRPr>
          </a:p>
          <a:p>
            <a:pPr marL="0" indent="0">
              <a:lnSpc>
                <a:spcPct val="100000"/>
              </a:lnSpc>
              <a:spcBef>
                <a:spcPts val="600"/>
              </a:spcBef>
              <a:buNone/>
            </a:pPr>
            <a:r>
              <a:rPr lang="en-US" sz="2200" dirty="0">
                <a:latin typeface="Verdana" panose="020B0604030504040204" pitchFamily="34" charset="0"/>
                <a:ea typeface="Verdana" panose="020B0604030504040204" pitchFamily="34" charset="0"/>
              </a:rPr>
              <a:t>The </a:t>
            </a:r>
            <a:r>
              <a:rPr lang="en-US" sz="2200" dirty="0" err="1">
                <a:latin typeface="Verdana" panose="020B0604030504040204" pitchFamily="34" charset="0"/>
                <a:ea typeface="Verdana" panose="020B0604030504040204" pitchFamily="34" charset="0"/>
              </a:rPr>
              <a:t>Programme</a:t>
            </a:r>
            <a:r>
              <a:rPr lang="en-US" sz="2200" dirty="0">
                <a:latin typeface="Verdana" panose="020B0604030504040204" pitchFamily="34" charset="0"/>
                <a:ea typeface="Verdana" panose="020B0604030504040204" pitchFamily="34" charset="0"/>
              </a:rPr>
              <a:t> aims to support five outcomes connected to the </a:t>
            </a:r>
            <a:r>
              <a:rPr lang="en-US" sz="2200" dirty="0" err="1">
                <a:latin typeface="Verdana" panose="020B0604030504040204" pitchFamily="34" charset="0"/>
                <a:ea typeface="Verdana" panose="020B0604030504040204" pitchFamily="34" charset="0"/>
              </a:rPr>
              <a:t>Programme</a:t>
            </a:r>
            <a:r>
              <a:rPr lang="en-US" sz="2200" dirty="0">
                <a:latin typeface="Verdana" panose="020B0604030504040204" pitchFamily="34" charset="0"/>
                <a:ea typeface="Verdana" panose="020B0604030504040204" pitchFamily="34" charset="0"/>
              </a:rPr>
              <a:t> </a:t>
            </a:r>
            <a:endParaRPr lang="en-US" sz="2200" dirty="0" smtClean="0">
              <a:latin typeface="Verdana" panose="020B0604030504040204" pitchFamily="34" charset="0"/>
              <a:ea typeface="Verdana" panose="020B0604030504040204" pitchFamily="34" charset="0"/>
            </a:endParaRPr>
          </a:p>
          <a:p>
            <a:pPr marL="0" indent="0">
              <a:lnSpc>
                <a:spcPct val="100000"/>
              </a:lnSpc>
              <a:spcBef>
                <a:spcPts val="600"/>
              </a:spcBef>
              <a:buNone/>
            </a:pPr>
            <a:endParaRPr lang="en-US" sz="2200" dirty="0" smtClean="0">
              <a:latin typeface="Verdana" panose="020B0604030504040204" pitchFamily="34" charset="0"/>
              <a:ea typeface="Verdana" panose="020B0604030504040204" pitchFamily="34" charset="0"/>
            </a:endParaRPr>
          </a:p>
          <a:p>
            <a:pPr marL="0" indent="0">
              <a:lnSpc>
                <a:spcPct val="100000"/>
              </a:lnSpc>
              <a:spcBef>
                <a:spcPts val="600"/>
              </a:spcBef>
              <a:buNone/>
            </a:pPr>
            <a:r>
              <a:rPr lang="en-US" sz="2200" dirty="0" smtClean="0">
                <a:latin typeface="Verdana" panose="020B0604030504040204" pitchFamily="34" charset="0"/>
                <a:ea typeface="Verdana" panose="020B0604030504040204" pitchFamily="34" charset="0"/>
              </a:rPr>
              <a:t>objectives</a:t>
            </a:r>
            <a:r>
              <a:rPr lang="en-US" sz="2200" dirty="0">
                <a:latin typeface="Verdana" panose="020B0604030504040204" pitchFamily="34" charset="0"/>
                <a:ea typeface="Verdana" panose="020B0604030504040204" pitchFamily="34" charset="0"/>
              </a:rPr>
              <a:t>: strengthening country capacity, engaging stakeholders in consultative processes, realizing direct access, providing access to finance, and mobilizing the private sector. </a:t>
            </a:r>
            <a:endParaRPr lang="en-US" sz="2200" dirty="0" smtClean="0">
              <a:latin typeface="Verdana" panose="020B0604030504040204" pitchFamily="34" charset="0"/>
              <a:ea typeface="Verdana" panose="020B0604030504040204" pitchFamily="34" charset="0"/>
            </a:endParaRPr>
          </a:p>
          <a:p>
            <a:pPr marL="0" indent="0">
              <a:lnSpc>
                <a:spcPct val="100000"/>
              </a:lnSpc>
              <a:spcBef>
                <a:spcPts val="600"/>
              </a:spcBef>
              <a:buNone/>
            </a:pPr>
            <a:endParaRPr lang="en-US" sz="2200" dirty="0" smtClean="0">
              <a:latin typeface="Verdana" panose="020B0604030504040204" pitchFamily="34" charset="0"/>
              <a:ea typeface="Verdana" panose="020B0604030504040204" pitchFamily="34" charset="0"/>
            </a:endParaRPr>
          </a:p>
          <a:p>
            <a:pPr marL="0" indent="0">
              <a:lnSpc>
                <a:spcPct val="100000"/>
              </a:lnSpc>
              <a:spcBef>
                <a:spcPts val="600"/>
              </a:spcBef>
              <a:buNone/>
            </a:pPr>
            <a:r>
              <a:rPr lang="en-US" sz="2200" dirty="0" smtClean="0">
                <a:latin typeface="Verdana" panose="020B0604030504040204" pitchFamily="34" charset="0"/>
                <a:ea typeface="Verdana" panose="020B0604030504040204" pitchFamily="34" charset="0"/>
              </a:rPr>
              <a:t>These </a:t>
            </a:r>
            <a:r>
              <a:rPr lang="en-US" sz="2200" dirty="0">
                <a:latin typeface="Verdana" panose="020B0604030504040204" pitchFamily="34" charset="0"/>
                <a:ea typeface="Verdana" panose="020B0604030504040204" pitchFamily="34" charset="0"/>
              </a:rPr>
              <a:t>outcomes are contained in Section 2 of the Readiness and Preparatory Support Proposal Template (logical framework</a:t>
            </a:r>
            <a:r>
              <a:rPr lang="en-US" sz="2200" dirty="0" smtClean="0">
                <a:latin typeface="Verdana" panose="020B0604030504040204" pitchFamily="34" charset="0"/>
                <a:ea typeface="Verdana" panose="020B0604030504040204" pitchFamily="34" charset="0"/>
              </a:rPr>
              <a:t>).</a:t>
            </a:r>
            <a:endParaRPr lang="en-US" sz="2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96072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068"/>
            <a:ext cx="10515600" cy="690789"/>
          </a:xfrm>
        </p:spPr>
        <p:txBody>
          <a:bodyPr>
            <a:normAutofit/>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685799" y="1292225"/>
            <a:ext cx="11027229" cy="4351338"/>
          </a:xfrm>
        </p:spPr>
        <p:txBody>
          <a:bodyPr>
            <a:normAutofit/>
          </a:bodyPr>
          <a:lstStyle/>
          <a:p>
            <a:pPr marL="0" indent="0" algn="ctr">
              <a:buNone/>
            </a:pPr>
            <a:r>
              <a:rPr lang="en-US" sz="2400" dirty="0" err="1" smtClean="0">
                <a:solidFill>
                  <a:schemeClr val="accent2">
                    <a:lumMod val="50000"/>
                  </a:schemeClr>
                </a:solidFill>
                <a:latin typeface="Verdana" panose="020B0604030504040204" pitchFamily="34" charset="0"/>
                <a:ea typeface="Verdana" panose="020B0604030504040204" pitchFamily="34" charset="0"/>
              </a:rPr>
              <a:t>Programme</a:t>
            </a:r>
            <a:r>
              <a:rPr lang="en-US" sz="2400" dirty="0" smtClean="0">
                <a:solidFill>
                  <a:schemeClr val="accent2">
                    <a:lumMod val="50000"/>
                  </a:schemeClr>
                </a:solidFill>
                <a:latin typeface="Verdana" panose="020B0604030504040204" pitchFamily="34" charset="0"/>
                <a:ea typeface="Verdana" panose="020B0604030504040204" pitchFamily="34" charset="0"/>
              </a:rPr>
              <a:t> outcomes</a:t>
            </a:r>
          </a:p>
          <a:p>
            <a:pPr marL="0" indent="0" algn="ctr">
              <a:buNone/>
            </a:pPr>
            <a:endParaRPr lang="en-US" sz="3200" dirty="0" smtClean="0">
              <a:latin typeface="Verdana" panose="020B0604030504040204" pitchFamily="34" charset="0"/>
              <a:ea typeface="Verdana" panose="020B0604030504040204" pitchFamily="34" charset="0"/>
            </a:endParaRPr>
          </a:p>
          <a:p>
            <a:pPr marL="0" indent="0">
              <a:lnSpc>
                <a:spcPct val="100000"/>
              </a:lnSpc>
              <a:spcBef>
                <a:spcPts val="600"/>
              </a:spcBef>
              <a:buNone/>
            </a:pPr>
            <a:r>
              <a:rPr lang="en-US" sz="2200" dirty="0">
                <a:latin typeface="Verdana" panose="020B0604030504040204" pitchFamily="34" charset="0"/>
                <a:ea typeface="Verdana" panose="020B0604030504040204" pitchFamily="34" charset="0"/>
              </a:rPr>
              <a:t>1. Strengthening country capacity</a:t>
            </a:r>
          </a:p>
          <a:p>
            <a:pPr marL="0" indent="0">
              <a:lnSpc>
                <a:spcPct val="100000"/>
              </a:lnSpc>
              <a:spcBef>
                <a:spcPts val="600"/>
              </a:spcBef>
              <a:buNone/>
            </a:pPr>
            <a:r>
              <a:rPr lang="en-US" sz="2200" dirty="0">
                <a:latin typeface="Verdana" panose="020B0604030504040204" pitchFamily="34" charset="0"/>
                <a:ea typeface="Verdana" panose="020B0604030504040204" pitchFamily="34" charset="0"/>
              </a:rPr>
              <a:t>This can include providing support for building the capacity of developing country NDAs or focal points. Outcomes can include strengthened coordination mechanisms led by the NDA or focal point, establishing ‘no objection’ procedures to guarantee country ownership of GCF climate projects, as well as ensuring the monitoring, oversight and streamlining of climate finance.</a:t>
            </a:r>
          </a:p>
        </p:txBody>
      </p:sp>
    </p:spTree>
    <p:extLst>
      <p:ext uri="{BB962C8B-B14F-4D97-AF65-F5344CB8AC3E}">
        <p14:creationId xmlns:p14="http://schemas.microsoft.com/office/powerpoint/2010/main" val="170051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4846"/>
          </a:xfrm>
        </p:spPr>
        <p:txBody>
          <a:bodyPr>
            <a:normAutofit fontScale="90000"/>
          </a:bodyPr>
          <a:lstStyle/>
          <a:p>
            <a:pPr algn="ctr"/>
            <a:r>
              <a:rPr lang="en-US" sz="2800" b="1" dirty="0" smtClean="0">
                <a:latin typeface="Verdana" panose="020B0604030504040204" pitchFamily="34" charset="0"/>
                <a:ea typeface="Verdana" panose="020B0604030504040204" pitchFamily="34" charset="0"/>
              </a:rPr>
              <a:t>Empowering Countries: Readiness Support</a:t>
            </a:r>
            <a:endParaRPr lang="en-US" sz="28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38200" y="1509939"/>
            <a:ext cx="10515600" cy="4351338"/>
          </a:xfrm>
        </p:spPr>
        <p:txBody>
          <a:bodyPr>
            <a:normAutofit/>
          </a:bodyPr>
          <a:lstStyle/>
          <a:p>
            <a:pPr marL="0" indent="0" algn="ctr">
              <a:buNone/>
            </a:pPr>
            <a:r>
              <a:rPr lang="en-US" sz="2600" dirty="0" err="1" smtClean="0">
                <a:solidFill>
                  <a:schemeClr val="accent2">
                    <a:lumMod val="50000"/>
                  </a:schemeClr>
                </a:solidFill>
                <a:latin typeface="Verdana" panose="020B0604030504040204" pitchFamily="34" charset="0"/>
                <a:ea typeface="Verdana" panose="020B0604030504040204" pitchFamily="34" charset="0"/>
              </a:rPr>
              <a:t>Programme</a:t>
            </a:r>
            <a:r>
              <a:rPr lang="en-US" sz="2600" dirty="0" smtClean="0">
                <a:solidFill>
                  <a:schemeClr val="accent2">
                    <a:lumMod val="50000"/>
                  </a:schemeClr>
                </a:solidFill>
                <a:latin typeface="Verdana" panose="020B0604030504040204" pitchFamily="34" charset="0"/>
                <a:ea typeface="Verdana" panose="020B0604030504040204" pitchFamily="34" charset="0"/>
              </a:rPr>
              <a:t> outcomes</a:t>
            </a:r>
          </a:p>
          <a:p>
            <a:pPr marL="0" indent="0" algn="ctr">
              <a:buNone/>
            </a:pPr>
            <a:endParaRPr lang="en-US" sz="3200" dirty="0" smtClean="0">
              <a:latin typeface="Verdana" panose="020B0604030504040204" pitchFamily="34" charset="0"/>
              <a:ea typeface="Verdana" panose="020B0604030504040204" pitchFamily="34" charset="0"/>
            </a:endParaRPr>
          </a:p>
          <a:p>
            <a:pPr marL="0" indent="0">
              <a:lnSpc>
                <a:spcPct val="100000"/>
              </a:lnSpc>
              <a:spcBef>
                <a:spcPts val="600"/>
              </a:spcBef>
              <a:buNone/>
            </a:pPr>
            <a:r>
              <a:rPr lang="en-US" sz="2200" dirty="0">
                <a:latin typeface="Verdana" panose="020B0604030504040204" pitchFamily="34" charset="0"/>
                <a:ea typeface="Verdana" panose="020B0604030504040204" pitchFamily="34" charset="0"/>
              </a:rPr>
              <a:t>2. Engaging stakeholders in consultative processes</a:t>
            </a:r>
          </a:p>
          <a:p>
            <a:pPr marL="0" indent="0">
              <a:lnSpc>
                <a:spcPct val="100000"/>
              </a:lnSpc>
              <a:spcBef>
                <a:spcPts val="600"/>
              </a:spcBef>
              <a:buNone/>
            </a:pPr>
            <a:endParaRPr lang="en-US" sz="2200" dirty="0" smtClean="0">
              <a:latin typeface="Verdana" panose="020B0604030504040204" pitchFamily="34" charset="0"/>
              <a:ea typeface="Verdana" panose="020B0604030504040204" pitchFamily="34" charset="0"/>
            </a:endParaRPr>
          </a:p>
          <a:p>
            <a:pPr marL="0" indent="0">
              <a:lnSpc>
                <a:spcPct val="100000"/>
              </a:lnSpc>
              <a:spcBef>
                <a:spcPts val="600"/>
              </a:spcBef>
              <a:buNone/>
            </a:pPr>
            <a:r>
              <a:rPr lang="en-US" sz="2200" dirty="0" smtClean="0">
                <a:latin typeface="Verdana" panose="020B0604030504040204" pitchFamily="34" charset="0"/>
                <a:ea typeface="Verdana" panose="020B0604030504040204" pitchFamily="34" charset="0"/>
              </a:rPr>
              <a:t>The </a:t>
            </a:r>
            <a:r>
              <a:rPr lang="en-US" sz="2200" dirty="0" err="1">
                <a:latin typeface="Verdana" panose="020B0604030504040204" pitchFamily="34" charset="0"/>
                <a:ea typeface="Verdana" panose="020B0604030504040204" pitchFamily="34" charset="0"/>
              </a:rPr>
              <a:t>Programme</a:t>
            </a:r>
            <a:r>
              <a:rPr lang="en-US" sz="2200" dirty="0">
                <a:latin typeface="Verdana" panose="020B0604030504040204" pitchFamily="34" charset="0"/>
                <a:ea typeface="Verdana" panose="020B0604030504040204" pitchFamily="34" charset="0"/>
              </a:rPr>
              <a:t> can support the development of stakeholder engagement processes in relation to country priorities. This can include support for the development of a country </a:t>
            </a:r>
            <a:r>
              <a:rPr lang="en-US" sz="2200" dirty="0" err="1">
                <a:latin typeface="Verdana" panose="020B0604030504040204" pitchFamily="34" charset="0"/>
                <a:ea typeface="Verdana" panose="020B0604030504040204" pitchFamily="34" charset="0"/>
              </a:rPr>
              <a:t>programme</a:t>
            </a:r>
            <a:r>
              <a:rPr lang="en-US" sz="2200" dirty="0">
                <a:latin typeface="Verdana" panose="020B0604030504040204" pitchFamily="34" charset="0"/>
                <a:ea typeface="Verdana" panose="020B0604030504040204" pitchFamily="34" charset="0"/>
              </a:rPr>
              <a:t> that identifies strategic priorities for engagement with GCF, and annual reviews of the GCF portfolio for that country.</a:t>
            </a:r>
          </a:p>
        </p:txBody>
      </p:sp>
    </p:spTree>
    <p:extLst>
      <p:ext uri="{BB962C8B-B14F-4D97-AF65-F5344CB8AC3E}">
        <p14:creationId xmlns:p14="http://schemas.microsoft.com/office/powerpoint/2010/main" val="6630587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283</TotalTime>
  <Words>3872</Words>
  <Application>Microsoft Office PowerPoint</Application>
  <PresentationFormat>Widescreen</PresentationFormat>
  <Paragraphs>554</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Century Gothic</vt:lpstr>
      <vt:lpstr>Verdana</vt:lpstr>
      <vt:lpstr>Wingdings 3</vt:lpstr>
      <vt:lpstr>Wisp</vt:lpstr>
      <vt:lpstr>A comprehensive guide on how to access the Green Climate Fund</vt:lpstr>
      <vt:lpstr>About the Green Climate Fund</vt:lpstr>
      <vt:lpstr>Who operates the Fund?</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Empowering Countries: Readiness Support</vt:lpstr>
      <vt:lpstr>Getting Accreditation</vt:lpstr>
      <vt:lpstr>Getting Accreditation</vt:lpstr>
      <vt:lpstr>Getting Accreditation</vt:lpstr>
      <vt:lpstr>Step by Step: How to Become an Accredited Entity?</vt:lpstr>
      <vt:lpstr>Step by Step: How to Become an Accredited Entity?</vt:lpstr>
      <vt:lpstr>Step by Step: How to Become an Accredited Entity?</vt:lpstr>
      <vt:lpstr>Step by Step: How to Become an Accredited Entity?</vt:lpstr>
      <vt:lpstr>Step by Step: How to Become an Accredited Entity?</vt:lpstr>
      <vt:lpstr>Step by Step: How to Become an Accredited Entity?</vt:lpstr>
      <vt:lpstr>Step by Step: How to Become an Accredited Entity?</vt:lpstr>
      <vt:lpstr>Project Preparation</vt:lpstr>
      <vt:lpstr>Project Preparation</vt:lpstr>
      <vt:lpstr>How to Receive Project Preparation Support</vt:lpstr>
      <vt:lpstr>How to Receive Project Preparation Support</vt:lpstr>
      <vt:lpstr>How to Receive Project Preparation Support</vt:lpstr>
      <vt:lpstr>How to Receive Project Preparation Support</vt:lpstr>
      <vt:lpstr>How to Receive Project Preparation Support</vt:lpstr>
      <vt:lpstr>Funding Project</vt:lpstr>
      <vt:lpstr>Project Funding</vt:lpstr>
      <vt:lpstr>Funding Projects: Generation of Funding Proposal</vt:lpstr>
      <vt:lpstr>Funding Projects: Request for proposal</vt:lpstr>
      <vt:lpstr>Funding Projects: Simplified Approval Process</vt:lpstr>
      <vt:lpstr>Funding Projects: How to Submit A Funding Proposal</vt:lpstr>
      <vt:lpstr>Funding Projects: How to Submit A Funding Proposal</vt:lpstr>
      <vt:lpstr>Funding Projects: How to Submit A Funding Proposal</vt:lpstr>
      <vt:lpstr>Funding Projects: How to Submit A Funding Proposal</vt:lpstr>
      <vt:lpstr>Funding Projects: How to Submit A Funding Proposal</vt:lpstr>
      <vt:lpstr>Funding Projects: How to Submit A Funding Proposal</vt:lpstr>
      <vt:lpstr>Funding Projects: How to Submit A Funding Proposal</vt:lpstr>
      <vt:lpstr>Funding Projects: Project Implementation</vt:lpstr>
      <vt:lpstr>Funding Projects: Project Implementation</vt:lpstr>
      <vt:lpstr>Step by Step Project Implementation</vt:lpstr>
      <vt:lpstr>Step by Step Project Implementation</vt:lpstr>
      <vt:lpstr>Step by Step Project Implementation</vt:lpstr>
      <vt:lpstr>Step by Step Project Implementation</vt:lpstr>
      <vt:lpstr>Step by Step Project Implementation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GCF 101: A comprehensive guide on how to access the green climate fund</dc:title>
  <dc:creator>Md. Rabi Uzzaman (Deputy Manager)</dc:creator>
  <cp:lastModifiedBy>Md. Rabi Uzzaman (Deputy Manager)</cp:lastModifiedBy>
  <cp:revision>63</cp:revision>
  <dcterms:created xsi:type="dcterms:W3CDTF">2019-01-07T08:29:08Z</dcterms:created>
  <dcterms:modified xsi:type="dcterms:W3CDTF">2019-01-09T10:47:06Z</dcterms:modified>
</cp:coreProperties>
</file>